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3.jpg" ContentType="image/jpeg"/>
  <Override PartName="/ppt/media/image60.jpg" ContentType="image/jpeg"/>
  <Override PartName="/ppt/media/image86.jpg" ContentType="image/jpeg"/>
  <Override PartName="/ppt/media/image8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15"/>
  </p:notesMasterIdLst>
  <p:handoutMasterIdLst>
    <p:handoutMasterId r:id="rId116"/>
  </p:handoutMasterIdLst>
  <p:sldIdLst>
    <p:sldId id="274" r:id="rId2"/>
    <p:sldId id="544" r:id="rId3"/>
    <p:sldId id="276" r:id="rId4"/>
    <p:sldId id="556" r:id="rId5"/>
    <p:sldId id="494" r:id="rId6"/>
    <p:sldId id="495" r:id="rId7"/>
    <p:sldId id="497" r:id="rId8"/>
    <p:sldId id="498" r:id="rId9"/>
    <p:sldId id="501" r:id="rId10"/>
    <p:sldId id="510" r:id="rId11"/>
    <p:sldId id="519" r:id="rId12"/>
    <p:sldId id="557" r:id="rId13"/>
    <p:sldId id="505" r:id="rId14"/>
    <p:sldId id="525" r:id="rId15"/>
    <p:sldId id="526" r:id="rId16"/>
    <p:sldId id="531" r:id="rId17"/>
    <p:sldId id="538" r:id="rId18"/>
    <p:sldId id="549" r:id="rId19"/>
    <p:sldId id="550" r:id="rId20"/>
    <p:sldId id="552" r:id="rId21"/>
    <p:sldId id="573" r:id="rId22"/>
    <p:sldId id="574" r:id="rId23"/>
    <p:sldId id="492" r:id="rId24"/>
    <p:sldId id="493" r:id="rId25"/>
    <p:sldId id="599" r:id="rId26"/>
    <p:sldId id="500" r:id="rId27"/>
    <p:sldId id="503" r:id="rId28"/>
    <p:sldId id="504" r:id="rId29"/>
    <p:sldId id="532" r:id="rId30"/>
    <p:sldId id="536" r:id="rId31"/>
    <p:sldId id="537" r:id="rId32"/>
    <p:sldId id="543" r:id="rId33"/>
    <p:sldId id="542" r:id="rId34"/>
    <p:sldId id="506" r:id="rId35"/>
    <p:sldId id="507" r:id="rId36"/>
    <p:sldId id="508" r:id="rId37"/>
    <p:sldId id="600" r:id="rId38"/>
    <p:sldId id="511" r:id="rId39"/>
    <p:sldId id="513" r:id="rId40"/>
    <p:sldId id="516" r:id="rId41"/>
    <p:sldId id="517" r:id="rId42"/>
    <p:sldId id="518" r:id="rId43"/>
    <p:sldId id="601" r:id="rId44"/>
    <p:sldId id="520" r:id="rId45"/>
    <p:sldId id="522" r:id="rId46"/>
    <p:sldId id="584" r:id="rId47"/>
    <p:sldId id="528" r:id="rId48"/>
    <p:sldId id="555" r:id="rId49"/>
    <p:sldId id="602" r:id="rId50"/>
    <p:sldId id="559" r:id="rId51"/>
    <p:sldId id="562" r:id="rId52"/>
    <p:sldId id="578" r:id="rId53"/>
    <p:sldId id="603" r:id="rId54"/>
    <p:sldId id="604" r:id="rId55"/>
    <p:sldId id="605" r:id="rId56"/>
    <p:sldId id="587" r:id="rId57"/>
    <p:sldId id="591" r:id="rId58"/>
    <p:sldId id="592" r:id="rId59"/>
    <p:sldId id="546" r:id="rId60"/>
    <p:sldId id="547" r:id="rId61"/>
    <p:sldId id="607" r:id="rId62"/>
    <p:sldId id="551" r:id="rId63"/>
    <p:sldId id="608" r:id="rId64"/>
    <p:sldId id="553" r:id="rId65"/>
    <p:sldId id="609" r:id="rId66"/>
    <p:sldId id="560" r:id="rId67"/>
    <p:sldId id="564" r:id="rId68"/>
    <p:sldId id="565" r:id="rId69"/>
    <p:sldId id="567" r:id="rId70"/>
    <p:sldId id="566" r:id="rId71"/>
    <p:sldId id="594" r:id="rId72"/>
    <p:sldId id="593" r:id="rId73"/>
    <p:sldId id="545" r:id="rId74"/>
    <p:sldId id="610" r:id="rId75"/>
    <p:sldId id="611" r:id="rId76"/>
    <p:sldId id="612" r:id="rId77"/>
    <p:sldId id="613" r:id="rId78"/>
    <p:sldId id="554" r:id="rId79"/>
    <p:sldId id="558" r:id="rId80"/>
    <p:sldId id="614" r:id="rId81"/>
    <p:sldId id="561" r:id="rId82"/>
    <p:sldId id="615" r:id="rId83"/>
    <p:sldId id="563" r:id="rId84"/>
    <p:sldId id="570" r:id="rId85"/>
    <p:sldId id="616" r:id="rId86"/>
    <p:sldId id="576" r:id="rId87"/>
    <p:sldId id="617" r:id="rId88"/>
    <p:sldId id="581" r:id="rId89"/>
    <p:sldId id="595" r:id="rId90"/>
    <p:sldId id="596" r:id="rId91"/>
    <p:sldId id="618" r:id="rId92"/>
    <p:sldId id="569" r:id="rId93"/>
    <p:sldId id="619" r:id="rId94"/>
    <p:sldId id="571" r:id="rId95"/>
    <p:sldId id="572" r:id="rId96"/>
    <p:sldId id="580" r:id="rId97"/>
    <p:sldId id="621" r:id="rId98"/>
    <p:sldId id="622" r:id="rId99"/>
    <p:sldId id="623" r:id="rId100"/>
    <p:sldId id="583" r:id="rId101"/>
    <p:sldId id="586" r:id="rId102"/>
    <p:sldId id="624" r:id="rId103"/>
    <p:sldId id="625" r:id="rId104"/>
    <p:sldId id="597" r:id="rId105"/>
    <p:sldId id="585" r:id="rId106"/>
    <p:sldId id="626" r:id="rId107"/>
    <p:sldId id="582" r:id="rId108"/>
    <p:sldId id="598" r:id="rId109"/>
    <p:sldId id="349" r:id="rId110"/>
    <p:sldId id="401" r:id="rId111"/>
    <p:sldId id="490" r:id="rId112"/>
    <p:sldId id="491" r:id="rId113"/>
    <p:sldId id="405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Introduction to networking" id="{28490C21-E62B-4BD0-B417-E91CF43870A2}">
          <p14:sldIdLst>
            <p14:sldId id="556"/>
            <p14:sldId id="494"/>
            <p14:sldId id="495"/>
            <p14:sldId id="497"/>
            <p14:sldId id="498"/>
            <p14:sldId id="501"/>
            <p14:sldId id="510"/>
            <p14:sldId id="519"/>
            <p14:sldId id="557"/>
            <p14:sldId id="505"/>
            <p14:sldId id="525"/>
            <p14:sldId id="526"/>
            <p14:sldId id="531"/>
            <p14:sldId id="538"/>
            <p14:sldId id="549"/>
            <p14:sldId id="550"/>
            <p14:sldId id="552"/>
            <p14:sldId id="573"/>
          </p14:sldIdLst>
        </p14:section>
        <p14:section name="2. IP addresses and host-to-host communication" id="{3395C9FD-44C7-4FE9-A316-1830EFA61554}">
          <p14:sldIdLst>
            <p14:sldId id="574"/>
            <p14:sldId id="492"/>
            <p14:sldId id="493"/>
            <p14:sldId id="599"/>
            <p14:sldId id="500"/>
            <p14:sldId id="503"/>
            <p14:sldId id="504"/>
            <p14:sldId id="532"/>
            <p14:sldId id="536"/>
            <p14:sldId id="537"/>
            <p14:sldId id="543"/>
            <p14:sldId id="542"/>
            <p14:sldId id="506"/>
            <p14:sldId id="507"/>
            <p14:sldId id="508"/>
            <p14:sldId id="600"/>
            <p14:sldId id="511"/>
            <p14:sldId id="513"/>
            <p14:sldId id="516"/>
            <p14:sldId id="517"/>
            <p14:sldId id="518"/>
            <p14:sldId id="601"/>
            <p14:sldId id="520"/>
            <p14:sldId id="522"/>
            <p14:sldId id="584"/>
          </p14:sldIdLst>
        </p14:section>
        <p14:section name="3. Network access, security and VLANS" id="{4C6D69AB-E0A5-40D3-918B-8B437B05829E}">
          <p14:sldIdLst>
            <p14:sldId id="528"/>
            <p14:sldId id="555"/>
            <p14:sldId id="602"/>
            <p14:sldId id="559"/>
            <p14:sldId id="562"/>
            <p14:sldId id="578"/>
            <p14:sldId id="603"/>
            <p14:sldId id="604"/>
            <p14:sldId id="605"/>
            <p14:sldId id="587"/>
            <p14:sldId id="591"/>
          </p14:sldIdLst>
        </p14:section>
        <p14:section name="4. Layer 2 redundancy – STP" id="{A9ABE700-D4B7-4F3E-82C7-1C4F63A6013F}">
          <p14:sldIdLst>
            <p14:sldId id="592"/>
            <p14:sldId id="546"/>
            <p14:sldId id="547"/>
            <p14:sldId id="607"/>
            <p14:sldId id="551"/>
            <p14:sldId id="608"/>
            <p14:sldId id="553"/>
            <p14:sldId id="609"/>
            <p14:sldId id="560"/>
            <p14:sldId id="564"/>
            <p14:sldId id="565"/>
            <p14:sldId id="567"/>
            <p14:sldId id="566"/>
            <p14:sldId id="594"/>
          </p14:sldIdLst>
        </p14:section>
        <p14:section name="5. IP services and basic routing" id="{974DD11A-E71E-48D7-86BD-580F6F6CE7AC}">
          <p14:sldIdLst>
            <p14:sldId id="593"/>
            <p14:sldId id="545"/>
            <p14:sldId id="610"/>
            <p14:sldId id="611"/>
            <p14:sldId id="612"/>
            <p14:sldId id="613"/>
            <p14:sldId id="554"/>
            <p14:sldId id="558"/>
            <p14:sldId id="614"/>
            <p14:sldId id="561"/>
            <p14:sldId id="615"/>
            <p14:sldId id="563"/>
            <p14:sldId id="570"/>
            <p14:sldId id="616"/>
            <p14:sldId id="576"/>
            <p14:sldId id="617"/>
            <p14:sldId id="581"/>
            <p14:sldId id="595"/>
          </p14:sldIdLst>
        </p14:section>
        <p14:section name="6. Dynamic routing with OSPF" id="{EEA674A3-C2C9-4F84-89C7-6570F87C4E69}">
          <p14:sldIdLst>
            <p14:sldId id="596"/>
            <p14:sldId id="618"/>
            <p14:sldId id="569"/>
            <p14:sldId id="619"/>
            <p14:sldId id="571"/>
            <p14:sldId id="572"/>
            <p14:sldId id="580"/>
            <p14:sldId id="621"/>
            <p14:sldId id="622"/>
            <p14:sldId id="623"/>
            <p14:sldId id="583"/>
            <p14:sldId id="586"/>
            <p14:sldId id="624"/>
            <p14:sldId id="625"/>
            <p14:sldId id="597"/>
          </p14:sldIdLst>
        </p14:section>
        <p14:section name="7. Practice" id="{979BE68F-1BCC-4402-ACB9-34B768C3000F}">
          <p14:sldIdLst>
            <p14:sldId id="585"/>
            <p14:sldId id="626"/>
            <p14:sldId id="582"/>
            <p14:sldId id="598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il Yordanov" initials="VY" lastIdx="1" clrIdx="0">
    <p:extLst>
      <p:ext uri="{19B8F6BF-5375-455C-9EA6-DF929625EA0E}">
        <p15:presenceInfo xmlns:p15="http://schemas.microsoft.com/office/powerpoint/2012/main" userId="1ee9dc105efb8e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68"/>
    <a:srgbClr val="545AC8"/>
    <a:srgbClr val="7176D1"/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0" autoAdjust="0"/>
    <p:restoredTop sz="94620" autoAdjust="0"/>
  </p:normalViewPr>
  <p:slideViewPr>
    <p:cSldViewPr snapToGrid="0" showGuides="1">
      <p:cViewPr varScale="1">
        <p:scale>
          <a:sx n="108" d="100"/>
          <a:sy n="108" d="100"/>
        </p:scale>
        <p:origin x="120" y="15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13.11.2018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3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0772" y="228600"/>
            <a:ext cx="2176092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3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8076" y="1668694"/>
            <a:ext cx="3007158" cy="369154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481D9-DA33-415E-BD4E-A4FC35DF8439}"/>
              </a:ext>
            </a:extLst>
          </p:cNvPr>
          <p:cNvSpPr/>
          <p:nvPr userDrawn="1"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256256F-8302-4F5A-8E6F-32B550571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5" y="100750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671F5-B171-469F-98BB-AE7B265F28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883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" y="6667130"/>
            <a:ext cx="12192000" cy="1908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9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689" r:id="rId14"/>
    <p:sldLayoutId id="2147483687" r:id="rId15"/>
    <p:sldLayoutId id="2147483690" r:id="rId16"/>
    <p:sldLayoutId id="214748369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Module 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summary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73B2DB-3EA7-4A62-B5E2-90A850BF7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282747" y="2196377"/>
            <a:ext cx="5438775" cy="2325687"/>
          </a:xfrm>
          <a:prstGeom prst="rect">
            <a:avLst/>
          </a:prstGeom>
        </p:spPr>
      </p:pic>
      <p:pic>
        <p:nvPicPr>
          <p:cNvPr id="1026" name="Picture 2" descr="8d8889ec-1092-41d9-8050-5f4ab92f1727@eurprd05">
            <a:extLst>
              <a:ext uri="{FF2B5EF4-FFF2-40B4-BE49-F238E27FC236}">
                <a16:creationId xmlns:a16="http://schemas.microsoft.com/office/drawing/2014/main" id="{AFCBFB5B-A6A2-4C63-944E-BD7C11D8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11" y="4866219"/>
            <a:ext cx="1868953" cy="94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9BEC-B78A-4F16-AC5D-B7B263741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246909"/>
            <a:ext cx="5507349" cy="5375564"/>
          </a:xfrm>
        </p:spPr>
        <p:txBody>
          <a:bodyPr>
            <a:normAutofit fontScale="85000" lnSpcReduction="20000"/>
          </a:bodyPr>
          <a:lstStyle/>
          <a:p>
            <a:r>
              <a:rPr lang="en-US" sz="3700" dirty="0"/>
              <a:t>Define a common format</a:t>
            </a:r>
            <a:br>
              <a:rPr lang="en-US" sz="3700" dirty="0"/>
            </a:br>
            <a:r>
              <a:rPr lang="en-US" sz="3700" dirty="0"/>
              <a:t>and set of rules for</a:t>
            </a:r>
            <a:br>
              <a:rPr lang="en-US" sz="3700" dirty="0"/>
            </a:br>
            <a:r>
              <a:rPr lang="en-US" sz="3700" dirty="0"/>
              <a:t>exchanging messages</a:t>
            </a:r>
            <a:br>
              <a:rPr lang="en-US" sz="3700" dirty="0"/>
            </a:br>
            <a:r>
              <a:rPr lang="en-US" sz="3700" dirty="0"/>
              <a:t>between network devices</a:t>
            </a:r>
          </a:p>
          <a:p>
            <a:r>
              <a:rPr lang="en-US" dirty="0"/>
              <a:t>Common protocols: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DHCP</a:t>
            </a:r>
          </a:p>
          <a:p>
            <a:pPr lvl="1"/>
            <a:r>
              <a:rPr lang="en-US" dirty="0"/>
              <a:t>RDP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648C4A-D418-42B0-9115-EC1BAFA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98C0-12D6-4A45-8B5C-B8ECCDAAD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C30475-44F5-4E64-9443-D6E8B67FC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95377"/>
            <a:ext cx="6376254" cy="5610664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0FCD6-33C3-4BEF-995D-057F27E0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0" y="1112405"/>
            <a:ext cx="3487531" cy="5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401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5FE42-DDEC-4C37-810F-3A4CC5A4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“network” </a:t>
            </a:r>
            <a:r>
              <a:rPr lang="en-US" dirty="0" smtClean="0"/>
              <a:t>command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E3E58-009A-4373-A7C7-5A97DE18B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A7D2D-7556-4E5E-8B5A-C315F72F6839}"/>
              </a:ext>
            </a:extLst>
          </p:cNvPr>
          <p:cNvSpPr txBox="1"/>
          <p:nvPr/>
        </p:nvSpPr>
        <p:spPr>
          <a:xfrm>
            <a:off x="427880" y="1493525"/>
            <a:ext cx="420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R1</a:t>
            </a:r>
            <a:r>
              <a:rPr lang="en-US" sz="2800" dirty="0"/>
              <a:t>:</a:t>
            </a:r>
          </a:p>
          <a:p>
            <a:r>
              <a:rPr lang="en-US" sz="2800" dirty="0"/>
              <a:t>network 10.0.0.0 0.0.0.255 </a:t>
            </a:r>
            <a:endParaRPr lang="bg-BG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832C0-53B8-41EF-A591-A528A5A2CB15}"/>
              </a:ext>
            </a:extLst>
          </p:cNvPr>
          <p:cNvSpPr txBox="1"/>
          <p:nvPr/>
        </p:nvSpPr>
        <p:spPr>
          <a:xfrm>
            <a:off x="424922" y="2715004"/>
            <a:ext cx="4286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2"/>
                </a:solidFill>
              </a:rPr>
              <a:t>R2</a:t>
            </a:r>
            <a:r>
              <a:rPr lang="en-US" sz="2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network 10.0.0.0 0.0.0.255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 20.0.0.0 0.0.0.255  </a:t>
            </a:r>
            <a:endParaRPr lang="bg-BG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1932A5-E507-41C0-8A30-16CFBB11B414}"/>
              </a:ext>
            </a:extLst>
          </p:cNvPr>
          <p:cNvGrpSpPr/>
          <p:nvPr/>
        </p:nvGrpSpPr>
        <p:grpSpPr>
          <a:xfrm>
            <a:off x="4730008" y="1350762"/>
            <a:ext cx="6907031" cy="1518318"/>
            <a:chOff x="5020624" y="1361833"/>
            <a:chExt cx="6907031" cy="15183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D333F2-C412-4748-A5F1-567AF1E1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624" y="1361833"/>
              <a:ext cx="6907031" cy="1518318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36828-89B0-423E-ADD4-C6FE997C68C6}"/>
                </a:ext>
              </a:extLst>
            </p:cNvPr>
            <p:cNvSpPr txBox="1"/>
            <p:nvPr/>
          </p:nvSpPr>
          <p:spPr>
            <a:xfrm>
              <a:off x="5937467" y="164573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3BCA3-25B2-4994-BEE4-8DE59B79065F}"/>
                </a:ext>
              </a:extLst>
            </p:cNvPr>
            <p:cNvSpPr txBox="1"/>
            <p:nvPr/>
          </p:nvSpPr>
          <p:spPr>
            <a:xfrm>
              <a:off x="7679751" y="165846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10.0.0.2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000280-D34D-4064-8757-64FF8F4A02B2}"/>
                </a:ext>
              </a:extLst>
            </p:cNvPr>
            <p:cNvSpPr txBox="1"/>
            <p:nvPr/>
          </p:nvSpPr>
          <p:spPr>
            <a:xfrm>
              <a:off x="9026310" y="1633538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20.0.0.1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B51E2D-D1D9-4F82-A5BB-2C7663975BF2}"/>
              </a:ext>
            </a:extLst>
          </p:cNvPr>
          <p:cNvGrpSpPr/>
          <p:nvPr/>
        </p:nvGrpSpPr>
        <p:grpSpPr>
          <a:xfrm>
            <a:off x="5140759" y="2952364"/>
            <a:ext cx="1039244" cy="595456"/>
            <a:chOff x="5140759" y="2952364"/>
            <a:chExt cx="1039244" cy="595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44B97D-B9D1-439C-92CB-AE2F5344D3B1}"/>
                </a:ext>
              </a:extLst>
            </p:cNvPr>
            <p:cNvGrpSpPr/>
            <p:nvPr/>
          </p:nvGrpSpPr>
          <p:grpSpPr>
            <a:xfrm>
              <a:off x="5140759" y="3086155"/>
              <a:ext cx="934871" cy="461665"/>
              <a:chOff x="5140759" y="3086155"/>
              <a:chExt cx="934871" cy="46166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A661ABF-B2D0-48B1-AF52-AEACECAB5ADA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>
                <a:off x="5237917" y="3086155"/>
                <a:ext cx="37027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6914C-CA78-4816-A1AA-237DB9E05E46}"/>
                  </a:ext>
                </a:extLst>
              </p:cNvPr>
              <p:cNvSpPr txBox="1"/>
              <p:nvPr/>
            </p:nvSpPr>
            <p:spPr>
              <a:xfrm>
                <a:off x="5140759" y="3086155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Hello!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9B389F-724A-4875-931B-2D133E3A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67" y="2952364"/>
              <a:ext cx="413736" cy="21787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41C291-D5F2-42E1-B286-D5AEF3EF2B3B}"/>
              </a:ext>
            </a:extLst>
          </p:cNvPr>
          <p:cNvGrpSpPr/>
          <p:nvPr/>
        </p:nvGrpSpPr>
        <p:grpSpPr>
          <a:xfrm>
            <a:off x="5140759" y="3260929"/>
            <a:ext cx="2448658" cy="573782"/>
            <a:chOff x="5140759" y="3411229"/>
            <a:chExt cx="2448658" cy="5737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D4CD65-ACE0-4BBB-BB79-B2F78215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681" y="3411229"/>
              <a:ext cx="413736" cy="21942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7E55B-70F4-4B0B-88CE-4AD1C5D2CFF6}"/>
                </a:ext>
              </a:extLst>
            </p:cNvPr>
            <p:cNvSpPr/>
            <p:nvPr/>
          </p:nvSpPr>
          <p:spPr>
            <a:xfrm>
              <a:off x="5140759" y="3554124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I have network 10!</a:t>
              </a:r>
              <a:endParaRPr lang="bg-BG" sz="2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9BA938-DEB6-4CE1-BB18-82C11CE60525}"/>
              </a:ext>
            </a:extLst>
          </p:cNvPr>
          <p:cNvGrpSpPr/>
          <p:nvPr/>
        </p:nvGrpSpPr>
        <p:grpSpPr>
          <a:xfrm>
            <a:off x="8046556" y="2915083"/>
            <a:ext cx="1048347" cy="838540"/>
            <a:chOff x="8046556" y="2915083"/>
            <a:chExt cx="1048347" cy="8385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36E11-1E2C-4561-9242-ADB5DB5DC8A2}"/>
                </a:ext>
              </a:extLst>
            </p:cNvPr>
            <p:cNvGrpSpPr/>
            <p:nvPr/>
          </p:nvGrpSpPr>
          <p:grpSpPr>
            <a:xfrm>
              <a:off x="8046556" y="3086155"/>
              <a:ext cx="934871" cy="667468"/>
              <a:chOff x="6105899" y="4504912"/>
              <a:chExt cx="934871" cy="80021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345C71C-4C86-4568-8C77-45032EBA34B0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H="1">
                <a:off x="6178987" y="4504912"/>
                <a:ext cx="394348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7B89FB-07B5-4DD9-974E-C4CC9014DD4B}"/>
                  </a:ext>
                </a:extLst>
              </p:cNvPr>
              <p:cNvSpPr txBox="1"/>
              <p:nvPr/>
            </p:nvSpPr>
            <p:spPr>
              <a:xfrm>
                <a:off x="6105899" y="4504912"/>
                <a:ext cx="93487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Hello!</a:t>
                </a:r>
              </a:p>
              <a:p>
                <a:endParaRPr lang="bg-BG" sz="2200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A69C53-CF43-498D-B946-1426630C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67" y="2915083"/>
              <a:ext cx="413736" cy="2178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F721FC-BBEB-45C9-BF7A-859CCDAE73F1}"/>
              </a:ext>
            </a:extLst>
          </p:cNvPr>
          <p:cNvGrpSpPr/>
          <p:nvPr/>
        </p:nvGrpSpPr>
        <p:grpSpPr>
          <a:xfrm>
            <a:off x="8129124" y="4384934"/>
            <a:ext cx="934871" cy="634668"/>
            <a:chOff x="8129124" y="4384934"/>
            <a:chExt cx="934871" cy="6346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0599C9-09B6-4C9D-860F-A78CE764B622}"/>
                </a:ext>
              </a:extLst>
            </p:cNvPr>
            <p:cNvGrpSpPr/>
            <p:nvPr/>
          </p:nvGrpSpPr>
          <p:grpSpPr>
            <a:xfrm>
              <a:off x="8129124" y="4495800"/>
              <a:ext cx="934871" cy="523802"/>
              <a:chOff x="8129124" y="4495800"/>
              <a:chExt cx="934871" cy="52380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A4463-04FE-4260-8F04-1C6940E938F0}"/>
                  </a:ext>
                </a:extLst>
              </p:cNvPr>
              <p:cNvSpPr txBox="1"/>
              <p:nvPr/>
            </p:nvSpPr>
            <p:spPr>
              <a:xfrm>
                <a:off x="8129124" y="4557937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Hello!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BC05F94-8982-4CBA-AA16-47E184945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524" y="4495800"/>
                <a:ext cx="330467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FF3928-8C28-49C3-95D9-2FAA1951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259" y="4384934"/>
              <a:ext cx="413736" cy="16536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D3693C-72F8-4D70-885A-473F12CCA889}"/>
              </a:ext>
            </a:extLst>
          </p:cNvPr>
          <p:cNvGrpSpPr/>
          <p:nvPr/>
        </p:nvGrpSpPr>
        <p:grpSpPr>
          <a:xfrm>
            <a:off x="10260742" y="3212306"/>
            <a:ext cx="1266693" cy="619342"/>
            <a:chOff x="10298113" y="3345730"/>
            <a:chExt cx="1266693" cy="6193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CCC5F9-8BC0-45CC-9CDC-4D3359112346}"/>
                </a:ext>
              </a:extLst>
            </p:cNvPr>
            <p:cNvSpPr txBox="1"/>
            <p:nvPr/>
          </p:nvSpPr>
          <p:spPr>
            <a:xfrm>
              <a:off x="10298113" y="3534185"/>
              <a:ext cx="12666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…and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E3D9B0-A63A-4856-ABF4-6A6F46F0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3345730"/>
              <a:ext cx="413736" cy="16654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B5C751-F27B-4A46-96B5-7DA6EB98F289}"/>
              </a:ext>
            </a:extLst>
          </p:cNvPr>
          <p:cNvGrpSpPr/>
          <p:nvPr/>
        </p:nvGrpSpPr>
        <p:grpSpPr>
          <a:xfrm>
            <a:off x="8046556" y="3212306"/>
            <a:ext cx="2421054" cy="633464"/>
            <a:chOff x="8046556" y="3334411"/>
            <a:chExt cx="2421054" cy="6334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1B8E70-EA12-44E9-88EF-B7036C8C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874" y="3334411"/>
              <a:ext cx="413736" cy="21942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23406C-6DFA-4780-BF31-7CB7D37E5EEA}"/>
                </a:ext>
              </a:extLst>
            </p:cNvPr>
            <p:cNvSpPr/>
            <p:nvPr/>
          </p:nvSpPr>
          <p:spPr>
            <a:xfrm>
              <a:off x="8046556" y="3536988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accent2"/>
                  </a:solidFill>
                </a:rPr>
                <a:t>I have network 10!</a:t>
              </a:r>
              <a:endParaRPr lang="bg-BG" sz="2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D09CFD-6FBA-4885-83BC-84F8469280D7}"/>
              </a:ext>
            </a:extLst>
          </p:cNvPr>
          <p:cNvGrpSpPr/>
          <p:nvPr/>
        </p:nvGrpSpPr>
        <p:grpSpPr>
          <a:xfrm>
            <a:off x="8129124" y="4941169"/>
            <a:ext cx="3374241" cy="484880"/>
            <a:chOff x="8129124" y="4941169"/>
            <a:chExt cx="3374241" cy="4848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73D524-E3DC-4722-9DB8-942491C1EC94}"/>
                </a:ext>
              </a:extLst>
            </p:cNvPr>
            <p:cNvSpPr/>
            <p:nvPr/>
          </p:nvSpPr>
          <p:spPr>
            <a:xfrm>
              <a:off x="8129124" y="4995162"/>
              <a:ext cx="316586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I have network 10 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D585D8-7018-416F-A475-B77101C8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4941169"/>
              <a:ext cx="413736" cy="166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94073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5AAC0-56A6-4D5C-9CC0-ABFCEF7FE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Minimum configuration: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router ospf </a:t>
            </a:r>
            <a:r>
              <a:rPr lang="en-US" b="1" i="1" dirty="0" err="1"/>
              <a:t>process_id</a:t>
            </a:r>
            <a:endParaRPr lang="en-US" b="1" i="1" dirty="0"/>
          </a:p>
          <a:p>
            <a:pPr lvl="1">
              <a:lnSpc>
                <a:spcPct val="90000"/>
              </a:lnSpc>
            </a:pPr>
            <a:r>
              <a:rPr lang="en-US" b="1" dirty="0"/>
              <a:t>router-id </a:t>
            </a:r>
            <a:r>
              <a:rPr lang="en-US" b="1" i="1" dirty="0"/>
              <a:t>number </a:t>
            </a:r>
            <a:r>
              <a:rPr lang="en-US" dirty="0"/>
              <a:t>(optional)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b="1" dirty="0"/>
              <a:t>network A.B.C.D </a:t>
            </a:r>
            <a:r>
              <a:rPr lang="en-US" b="1" i="1" dirty="0" err="1"/>
              <a:t>wildcard_mask</a:t>
            </a:r>
            <a:r>
              <a:rPr lang="en-US" b="1" i="1" dirty="0"/>
              <a:t> a</a:t>
            </a:r>
            <a:r>
              <a:rPr lang="en-US" b="1" dirty="0"/>
              <a:t>rea </a:t>
            </a:r>
            <a:r>
              <a:rPr lang="en-US" b="1" i="1" dirty="0"/>
              <a:t>number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router ospf 1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router-id 1.1.1.1 </a:t>
            </a:r>
            <a:r>
              <a:rPr lang="en-US" sz="3400" dirty="0"/>
              <a:t>(optional)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network 192.168.1.0 0.0.0.255 area 0</a:t>
            </a:r>
          </a:p>
          <a:p>
            <a:pPr lvl="1">
              <a:lnSpc>
                <a:spcPct val="100000"/>
              </a:lnSpc>
            </a:pPr>
            <a:r>
              <a:rPr lang="en-US" sz="3400" b="1" dirty="0"/>
              <a:t>network 10.0.0.0 0.0.0.255 area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B3BF00-B5BE-4126-9D71-81ADAC97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area OSPF configuration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EE078-2F84-42AB-9BBF-273212070A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8692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1F8BE-166F-4813-94A1-3674A1E87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“network” command advertises the network AND sends </a:t>
            </a:r>
            <a:br>
              <a:rPr lang="en-US" dirty="0"/>
            </a:br>
            <a:r>
              <a:rPr lang="en-US" dirty="0"/>
              <a:t>hello messages out of the interface</a:t>
            </a:r>
          </a:p>
          <a:p>
            <a:r>
              <a:rPr lang="en-US" dirty="0"/>
              <a:t>What if there is non-OSPF device on the other end of the link?</a:t>
            </a:r>
          </a:p>
          <a:p>
            <a:pPr lvl="2"/>
            <a:r>
              <a:rPr lang="en-US" dirty="0"/>
              <a:t>The Hello packets will be useless</a:t>
            </a:r>
          </a:p>
          <a:p>
            <a:pPr lvl="2"/>
            <a:r>
              <a:rPr lang="en-US" dirty="0"/>
              <a:t>Represents security issues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One solution: use </a:t>
            </a:r>
            <a:r>
              <a:rPr lang="en-US" sz="3400" dirty="0">
                <a:solidFill>
                  <a:schemeClr val="bg1"/>
                </a:solidFill>
              </a:rPr>
              <a:t>passive interfaces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4917A-20F4-4EC7-89AE-09256EC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passive interface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813C6-7357-49A3-9B16-1326F11CE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03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5FE42-DDEC-4C37-810F-3A4CC5A4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passive interface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E3E58-009A-4373-A7C7-5A97DE18BD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A7D2D-7556-4E5E-8B5A-C315F72F6839}"/>
              </a:ext>
            </a:extLst>
          </p:cNvPr>
          <p:cNvSpPr txBox="1"/>
          <p:nvPr/>
        </p:nvSpPr>
        <p:spPr>
          <a:xfrm>
            <a:off x="427880" y="1493525"/>
            <a:ext cx="420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R1</a:t>
            </a:r>
            <a:r>
              <a:rPr lang="en-US" sz="2800" dirty="0"/>
              <a:t>:</a:t>
            </a:r>
          </a:p>
          <a:p>
            <a:r>
              <a:rPr lang="en-US" sz="2800" dirty="0"/>
              <a:t>network 10.0.0.0 0.0.0.255 </a:t>
            </a:r>
            <a:endParaRPr lang="bg-BG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832C0-53B8-41EF-A591-A528A5A2CB15}"/>
              </a:ext>
            </a:extLst>
          </p:cNvPr>
          <p:cNvSpPr txBox="1"/>
          <p:nvPr/>
        </p:nvSpPr>
        <p:spPr>
          <a:xfrm>
            <a:off x="424922" y="2715004"/>
            <a:ext cx="4286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accent2"/>
                </a:solidFill>
              </a:rPr>
              <a:t>R2</a:t>
            </a:r>
            <a:r>
              <a:rPr lang="en-US" sz="2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network 10.0.0.0 0.0.0.255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network 20.0.0.0 0.0.0.255  </a:t>
            </a:r>
            <a:endParaRPr lang="bg-BG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1932A5-E507-41C0-8A30-16CFBB11B414}"/>
              </a:ext>
            </a:extLst>
          </p:cNvPr>
          <p:cNvGrpSpPr/>
          <p:nvPr/>
        </p:nvGrpSpPr>
        <p:grpSpPr>
          <a:xfrm>
            <a:off x="4730008" y="1350762"/>
            <a:ext cx="6907031" cy="1518318"/>
            <a:chOff x="5020624" y="1361833"/>
            <a:chExt cx="6907031" cy="15183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D333F2-C412-4748-A5F1-567AF1E1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624" y="1361833"/>
              <a:ext cx="6907031" cy="1518318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36828-89B0-423E-ADD4-C6FE997C68C6}"/>
                </a:ext>
              </a:extLst>
            </p:cNvPr>
            <p:cNvSpPr txBox="1"/>
            <p:nvPr/>
          </p:nvSpPr>
          <p:spPr>
            <a:xfrm>
              <a:off x="5937467" y="164573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3BCA3-25B2-4994-BEE4-8DE59B79065F}"/>
                </a:ext>
              </a:extLst>
            </p:cNvPr>
            <p:cNvSpPr txBox="1"/>
            <p:nvPr/>
          </p:nvSpPr>
          <p:spPr>
            <a:xfrm>
              <a:off x="7679751" y="1658465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10.0.0.2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000280-D34D-4064-8757-64FF8F4A02B2}"/>
                </a:ext>
              </a:extLst>
            </p:cNvPr>
            <p:cNvSpPr txBox="1"/>
            <p:nvPr/>
          </p:nvSpPr>
          <p:spPr>
            <a:xfrm>
              <a:off x="9026310" y="1633538"/>
              <a:ext cx="8274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</a:rPr>
                <a:t>20.0.0.1</a:t>
              </a:r>
              <a:endParaRPr lang="bg-BG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B51E2D-D1D9-4F82-A5BB-2C7663975BF2}"/>
              </a:ext>
            </a:extLst>
          </p:cNvPr>
          <p:cNvGrpSpPr/>
          <p:nvPr/>
        </p:nvGrpSpPr>
        <p:grpSpPr>
          <a:xfrm>
            <a:off x="5140759" y="2952364"/>
            <a:ext cx="1039244" cy="595456"/>
            <a:chOff x="5140759" y="2952364"/>
            <a:chExt cx="1039244" cy="5954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44B97D-B9D1-439C-92CB-AE2F5344D3B1}"/>
                </a:ext>
              </a:extLst>
            </p:cNvPr>
            <p:cNvGrpSpPr/>
            <p:nvPr/>
          </p:nvGrpSpPr>
          <p:grpSpPr>
            <a:xfrm>
              <a:off x="5140759" y="3086155"/>
              <a:ext cx="934871" cy="461665"/>
              <a:chOff x="5140759" y="3086155"/>
              <a:chExt cx="934871" cy="46166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A661ABF-B2D0-48B1-AF52-AEACECAB5ADA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>
                <a:off x="5237917" y="3086155"/>
                <a:ext cx="37027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6914C-CA78-4816-A1AA-237DB9E05E46}"/>
                  </a:ext>
                </a:extLst>
              </p:cNvPr>
              <p:cNvSpPr txBox="1"/>
              <p:nvPr/>
            </p:nvSpPr>
            <p:spPr>
              <a:xfrm>
                <a:off x="5140759" y="3086155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Hello!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9B389F-724A-4875-931B-2D133E3A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67" y="2952364"/>
              <a:ext cx="413736" cy="21787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41C291-D5F2-42E1-B286-D5AEF3EF2B3B}"/>
              </a:ext>
            </a:extLst>
          </p:cNvPr>
          <p:cNvGrpSpPr/>
          <p:nvPr/>
        </p:nvGrpSpPr>
        <p:grpSpPr>
          <a:xfrm>
            <a:off x="5140759" y="3260929"/>
            <a:ext cx="2448658" cy="573782"/>
            <a:chOff x="5140759" y="3411229"/>
            <a:chExt cx="2448658" cy="5737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D4CD65-ACE0-4BBB-BB79-B2F78215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5681" y="3411229"/>
              <a:ext cx="413736" cy="21942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67E55B-70F4-4B0B-88CE-4AD1C5D2CFF6}"/>
                </a:ext>
              </a:extLst>
            </p:cNvPr>
            <p:cNvSpPr/>
            <p:nvPr/>
          </p:nvSpPr>
          <p:spPr>
            <a:xfrm>
              <a:off x="5140759" y="3554124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I have network 10!</a:t>
              </a:r>
              <a:endParaRPr lang="bg-BG" sz="2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9BA938-DEB6-4CE1-BB18-82C11CE60525}"/>
              </a:ext>
            </a:extLst>
          </p:cNvPr>
          <p:cNvGrpSpPr/>
          <p:nvPr/>
        </p:nvGrpSpPr>
        <p:grpSpPr>
          <a:xfrm>
            <a:off x="8046556" y="2915083"/>
            <a:ext cx="1048347" cy="838540"/>
            <a:chOff x="8046556" y="2915083"/>
            <a:chExt cx="1048347" cy="8385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36E11-1E2C-4561-9242-ADB5DB5DC8A2}"/>
                </a:ext>
              </a:extLst>
            </p:cNvPr>
            <p:cNvGrpSpPr/>
            <p:nvPr/>
          </p:nvGrpSpPr>
          <p:grpSpPr>
            <a:xfrm>
              <a:off x="8046556" y="3086155"/>
              <a:ext cx="934871" cy="667468"/>
              <a:chOff x="6105899" y="4504912"/>
              <a:chExt cx="934871" cy="80021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345C71C-4C86-4568-8C77-45032EBA34B0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H="1">
                <a:off x="6178987" y="4504912"/>
                <a:ext cx="394348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7B89FB-07B5-4DD9-974E-C4CC9014DD4B}"/>
                  </a:ext>
                </a:extLst>
              </p:cNvPr>
              <p:cNvSpPr txBox="1"/>
              <p:nvPr/>
            </p:nvSpPr>
            <p:spPr>
              <a:xfrm>
                <a:off x="6105899" y="4504912"/>
                <a:ext cx="93487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Hello!</a:t>
                </a:r>
              </a:p>
              <a:p>
                <a:endParaRPr lang="bg-BG" sz="2200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A69C53-CF43-498D-B946-1426630C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67" y="2915083"/>
              <a:ext cx="413736" cy="2178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F721FC-BBEB-45C9-BF7A-859CCDAE73F1}"/>
              </a:ext>
            </a:extLst>
          </p:cNvPr>
          <p:cNvGrpSpPr/>
          <p:nvPr/>
        </p:nvGrpSpPr>
        <p:grpSpPr>
          <a:xfrm>
            <a:off x="8129124" y="4384934"/>
            <a:ext cx="934871" cy="634668"/>
            <a:chOff x="8129124" y="4384934"/>
            <a:chExt cx="934871" cy="6346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0599C9-09B6-4C9D-860F-A78CE764B622}"/>
                </a:ext>
              </a:extLst>
            </p:cNvPr>
            <p:cNvGrpSpPr/>
            <p:nvPr/>
          </p:nvGrpSpPr>
          <p:grpSpPr>
            <a:xfrm>
              <a:off x="8129124" y="4495800"/>
              <a:ext cx="934871" cy="523802"/>
              <a:chOff x="8129124" y="4495800"/>
              <a:chExt cx="934871" cy="52380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A4463-04FE-4260-8F04-1C6940E938F0}"/>
                  </a:ext>
                </a:extLst>
              </p:cNvPr>
              <p:cNvSpPr txBox="1"/>
              <p:nvPr/>
            </p:nvSpPr>
            <p:spPr>
              <a:xfrm>
                <a:off x="8129124" y="4557937"/>
                <a:ext cx="9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Hello!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BC05F94-8982-4CBA-AA16-47E184945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524" y="4495800"/>
                <a:ext cx="330467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FF3928-8C28-49C3-95D9-2FAA1951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259" y="4384934"/>
              <a:ext cx="413736" cy="16536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D3693C-72F8-4D70-885A-473F12CCA889}"/>
              </a:ext>
            </a:extLst>
          </p:cNvPr>
          <p:cNvGrpSpPr/>
          <p:nvPr/>
        </p:nvGrpSpPr>
        <p:grpSpPr>
          <a:xfrm>
            <a:off x="10260742" y="3212306"/>
            <a:ext cx="1266693" cy="619342"/>
            <a:chOff x="10298113" y="3345730"/>
            <a:chExt cx="1266693" cy="6193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CCC5F9-8BC0-45CC-9CDC-4D3359112346}"/>
                </a:ext>
              </a:extLst>
            </p:cNvPr>
            <p:cNvSpPr txBox="1"/>
            <p:nvPr/>
          </p:nvSpPr>
          <p:spPr>
            <a:xfrm>
              <a:off x="10298113" y="3534185"/>
              <a:ext cx="12666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…and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E3D9B0-A63A-4856-ABF4-6A6F46F0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3345730"/>
              <a:ext cx="413736" cy="16654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B5C751-F27B-4A46-96B5-7DA6EB98F289}"/>
              </a:ext>
            </a:extLst>
          </p:cNvPr>
          <p:cNvGrpSpPr/>
          <p:nvPr/>
        </p:nvGrpSpPr>
        <p:grpSpPr>
          <a:xfrm>
            <a:off x="8046556" y="3212306"/>
            <a:ext cx="2421054" cy="633464"/>
            <a:chOff x="8046556" y="3334411"/>
            <a:chExt cx="2421054" cy="6334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71B8E70-EA12-44E9-88EF-B7036C8C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874" y="3334411"/>
              <a:ext cx="413736" cy="21942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23406C-6DFA-4780-BF31-7CB7D37E5EEA}"/>
                </a:ext>
              </a:extLst>
            </p:cNvPr>
            <p:cNvSpPr/>
            <p:nvPr/>
          </p:nvSpPr>
          <p:spPr>
            <a:xfrm>
              <a:off x="8046556" y="3536988"/>
              <a:ext cx="23226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accent2"/>
                  </a:solidFill>
                </a:rPr>
                <a:t>I have network 10!</a:t>
              </a:r>
              <a:endParaRPr lang="bg-BG" sz="2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D09CFD-6FBA-4885-83BC-84F8469280D7}"/>
              </a:ext>
            </a:extLst>
          </p:cNvPr>
          <p:cNvGrpSpPr/>
          <p:nvPr/>
        </p:nvGrpSpPr>
        <p:grpSpPr>
          <a:xfrm>
            <a:off x="8129124" y="4941169"/>
            <a:ext cx="3374241" cy="484880"/>
            <a:chOff x="8129124" y="4941169"/>
            <a:chExt cx="3374241" cy="4848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73D524-E3DC-4722-9DB8-942491C1EC94}"/>
                </a:ext>
              </a:extLst>
            </p:cNvPr>
            <p:cNvSpPr/>
            <p:nvPr/>
          </p:nvSpPr>
          <p:spPr>
            <a:xfrm>
              <a:off x="8129124" y="4995162"/>
              <a:ext cx="316586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</a:rPr>
                <a:t>I have network 10 and 20!</a:t>
              </a:r>
              <a:endParaRPr lang="bg-BG" sz="2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D585D8-7018-416F-A475-B77101C8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629" y="4941169"/>
              <a:ext cx="413736" cy="16654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B3FCC96-D9E1-4F6A-93C6-A56AAF208DCC}"/>
              </a:ext>
            </a:extLst>
          </p:cNvPr>
          <p:cNvSpPr txBox="1"/>
          <p:nvPr/>
        </p:nvSpPr>
        <p:spPr>
          <a:xfrm>
            <a:off x="8962804" y="2010161"/>
            <a:ext cx="5854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G0/1</a:t>
            </a:r>
            <a:endParaRPr lang="bg-BG" sz="1500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1E1443-E96F-4624-A556-4632DEAAFCEF}"/>
              </a:ext>
            </a:extLst>
          </p:cNvPr>
          <p:cNvSpPr/>
          <p:nvPr/>
        </p:nvSpPr>
        <p:spPr>
          <a:xfrm>
            <a:off x="498813" y="4710336"/>
            <a:ext cx="2992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passive-interface G0/1</a:t>
            </a:r>
            <a:endParaRPr lang="bg-BG" sz="2400" dirty="0">
              <a:solidFill>
                <a:srgbClr val="FF0000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A79C83-B17C-420B-ABB1-38F9745735EA}"/>
              </a:ext>
            </a:extLst>
          </p:cNvPr>
          <p:cNvGrpSpPr/>
          <p:nvPr/>
        </p:nvGrpSpPr>
        <p:grpSpPr>
          <a:xfrm>
            <a:off x="8008006" y="4261408"/>
            <a:ext cx="2036608" cy="1447800"/>
            <a:chOff x="8168853" y="4206323"/>
            <a:chExt cx="2036608" cy="14478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1DD6A28-5D3D-4CF4-A81A-B312D12EA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7016" y="4206323"/>
              <a:ext cx="1760771" cy="14478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5193D1-7AFB-4C98-8AAE-93B96D7AA197}"/>
                </a:ext>
              </a:extLst>
            </p:cNvPr>
            <p:cNvCxnSpPr>
              <a:cxnSpLocks/>
            </p:cNvCxnSpPr>
            <p:nvPr/>
          </p:nvCxnSpPr>
          <p:spPr>
            <a:xfrm>
              <a:off x="8168853" y="4254063"/>
              <a:ext cx="2036608" cy="140006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81669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377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3287043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B338367-0DFE-4EFD-A6BD-880B5E81556E}"/>
              </a:ext>
            </a:extLst>
          </p:cNvPr>
          <p:cNvGrpSpPr/>
          <p:nvPr/>
        </p:nvGrpSpPr>
        <p:grpSpPr>
          <a:xfrm>
            <a:off x="5313501" y="1738925"/>
            <a:ext cx="2916147" cy="1079241"/>
            <a:chOff x="3961171" y="344755"/>
            <a:chExt cx="2916147" cy="11096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F2C96D-2558-42FF-A319-4D600023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322" y="699756"/>
              <a:ext cx="630788" cy="7546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EC722-1415-4AE0-B771-39317B60356C}"/>
                </a:ext>
              </a:extLst>
            </p:cNvPr>
            <p:cNvSpPr txBox="1"/>
            <p:nvPr/>
          </p:nvSpPr>
          <p:spPr>
            <a:xfrm>
              <a:off x="3961171" y="344755"/>
              <a:ext cx="2916147" cy="47535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600" dirty="0">
                  <a:solidFill>
                    <a:schemeClr val="accent6">
                      <a:lumMod val="10000"/>
                    </a:schemeClr>
                  </a:solidFill>
                </a:rPr>
                <a:t>Corporate WEB and DNS Server</a:t>
              </a:r>
              <a:endParaRPr lang="bg-BG" sz="16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B8A2C14-28BD-452D-86CE-32EC66A86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61" y="3790637"/>
            <a:ext cx="1064268" cy="69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29C83-5C83-407D-B3B4-69470B8A1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719" y="3734230"/>
            <a:ext cx="1347180" cy="690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CCAB7-7328-4E39-AC14-70FF5C1A5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78" y="3763708"/>
            <a:ext cx="959560" cy="690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790547-DB5B-4797-AF70-F82B4EAC6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95" y="3817274"/>
            <a:ext cx="1461907" cy="6900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6C473C-8611-4250-BE0D-7CD451328A09}"/>
              </a:ext>
            </a:extLst>
          </p:cNvPr>
          <p:cNvCxnSpPr>
            <a:cxnSpLocks/>
          </p:cNvCxnSpPr>
          <p:nvPr/>
        </p:nvCxnSpPr>
        <p:spPr>
          <a:xfrm>
            <a:off x="2727210" y="4049508"/>
            <a:ext cx="1459470" cy="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F2DE17-6A40-4D29-AB01-3289959B3519}"/>
              </a:ext>
            </a:extLst>
          </p:cNvPr>
          <p:cNvCxnSpPr>
            <a:cxnSpLocks/>
          </p:cNvCxnSpPr>
          <p:nvPr/>
        </p:nvCxnSpPr>
        <p:spPr>
          <a:xfrm>
            <a:off x="4760069" y="4037834"/>
            <a:ext cx="1752491" cy="11674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BE88FC-273D-4749-AB62-6BF73D5F5C19}"/>
              </a:ext>
            </a:extLst>
          </p:cNvPr>
          <p:cNvCxnSpPr>
            <a:cxnSpLocks/>
          </p:cNvCxnSpPr>
          <p:nvPr/>
        </p:nvCxnSpPr>
        <p:spPr>
          <a:xfrm flipV="1">
            <a:off x="7058660" y="4030469"/>
            <a:ext cx="3009900" cy="7365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270B5A-EA19-49A7-8776-3F0D3531EBE2}"/>
              </a:ext>
            </a:extLst>
          </p:cNvPr>
          <p:cNvGrpSpPr/>
          <p:nvPr/>
        </p:nvGrpSpPr>
        <p:grpSpPr>
          <a:xfrm>
            <a:off x="464557" y="5350804"/>
            <a:ext cx="632514" cy="1029523"/>
            <a:chOff x="1626491" y="4173588"/>
            <a:chExt cx="632514" cy="1029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A7434-DEE0-42FE-9C3E-E4C52D3C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491" y="4427772"/>
              <a:ext cx="632514" cy="775339"/>
            </a:xfrm>
            <a:prstGeom prst="rect">
              <a:avLst/>
            </a:prstGeom>
          </p:spPr>
        </p:pic>
        <p:pic>
          <p:nvPicPr>
            <p:cNvPr id="1026" name="Picture 2" descr="Image result for wireless wave icon transparent">
              <a:extLst>
                <a:ext uri="{FF2B5EF4-FFF2-40B4-BE49-F238E27FC236}">
                  <a16:creationId xmlns:a16="http://schemas.microsoft.com/office/drawing/2014/main" id="{6BFA1265-A643-44E9-8B8C-CD6473D7D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169" y="4173588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087AB8-9252-437F-9C60-CB775652561C}"/>
              </a:ext>
            </a:extLst>
          </p:cNvPr>
          <p:cNvGrpSpPr/>
          <p:nvPr/>
        </p:nvGrpSpPr>
        <p:grpSpPr>
          <a:xfrm>
            <a:off x="3706900" y="5350803"/>
            <a:ext cx="814596" cy="1029524"/>
            <a:chOff x="3110539" y="4173587"/>
            <a:chExt cx="814596" cy="1029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D1EEE1-77B3-49EB-B406-1C505BDF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539" y="4427773"/>
              <a:ext cx="814596" cy="775338"/>
            </a:xfrm>
            <a:prstGeom prst="rect">
              <a:avLst/>
            </a:prstGeom>
          </p:spPr>
        </p:pic>
        <p:pic>
          <p:nvPicPr>
            <p:cNvPr id="45" name="Picture 2" descr="Image result for wireless wave icon transparent">
              <a:extLst>
                <a:ext uri="{FF2B5EF4-FFF2-40B4-BE49-F238E27FC236}">
                  <a16:creationId xmlns:a16="http://schemas.microsoft.com/office/drawing/2014/main" id="{058DBE54-C974-42CD-B7AD-45459D7B6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646" y="4173587"/>
              <a:ext cx="443346" cy="30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BB3104-001C-4A24-9CA0-C3E91589EDE5}"/>
              </a:ext>
            </a:extLst>
          </p:cNvPr>
          <p:cNvCxnSpPr>
            <a:cxnSpLocks/>
          </p:cNvCxnSpPr>
          <p:nvPr/>
        </p:nvCxnSpPr>
        <p:spPr>
          <a:xfrm flipV="1">
            <a:off x="933238" y="4079240"/>
            <a:ext cx="1112903" cy="121734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6329E-5C57-4AD5-8D16-C8D5E464D4CB}"/>
              </a:ext>
            </a:extLst>
          </p:cNvPr>
          <p:cNvCxnSpPr>
            <a:cxnSpLocks/>
          </p:cNvCxnSpPr>
          <p:nvPr/>
        </p:nvCxnSpPr>
        <p:spPr>
          <a:xfrm flipV="1">
            <a:off x="2826246" y="3966286"/>
            <a:ext cx="1310874" cy="1138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FC6D5C-5DEE-4CCF-BA86-C168C31F4E6D}"/>
              </a:ext>
            </a:extLst>
          </p:cNvPr>
          <p:cNvCxnSpPr>
            <a:cxnSpLocks/>
          </p:cNvCxnSpPr>
          <p:nvPr/>
        </p:nvCxnSpPr>
        <p:spPr>
          <a:xfrm>
            <a:off x="4760069" y="3932348"/>
            <a:ext cx="1636842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7126A-E746-4E77-858C-884EFF707582}"/>
              </a:ext>
            </a:extLst>
          </p:cNvPr>
          <p:cNvCxnSpPr>
            <a:cxnSpLocks/>
          </p:cNvCxnSpPr>
          <p:nvPr/>
        </p:nvCxnSpPr>
        <p:spPr>
          <a:xfrm>
            <a:off x="7130989" y="3932348"/>
            <a:ext cx="2886771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8921F0-17B5-4881-9F0B-96ABD3C04F71}"/>
              </a:ext>
            </a:extLst>
          </p:cNvPr>
          <p:cNvCxnSpPr>
            <a:cxnSpLocks/>
          </p:cNvCxnSpPr>
          <p:nvPr/>
        </p:nvCxnSpPr>
        <p:spPr>
          <a:xfrm>
            <a:off x="2795327" y="4156625"/>
            <a:ext cx="1180072" cy="1139959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CEBEC7-BC91-4D47-99D4-F9288B74A2D1}"/>
              </a:ext>
            </a:extLst>
          </p:cNvPr>
          <p:cNvCxnSpPr>
            <a:cxnSpLocks/>
          </p:cNvCxnSpPr>
          <p:nvPr/>
        </p:nvCxnSpPr>
        <p:spPr>
          <a:xfrm flipH="1" flipV="1">
            <a:off x="2803324" y="4127353"/>
            <a:ext cx="1310874" cy="15045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91F0B21-0A1A-46C1-B441-B8711CD63A34}"/>
              </a:ext>
            </a:extLst>
          </p:cNvPr>
          <p:cNvCxnSpPr>
            <a:cxnSpLocks/>
          </p:cNvCxnSpPr>
          <p:nvPr/>
        </p:nvCxnSpPr>
        <p:spPr>
          <a:xfrm flipH="1" flipV="1">
            <a:off x="4741233" y="4135647"/>
            <a:ext cx="1655678" cy="16646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632A50-FE51-430F-9A06-98DB12DB9654}"/>
              </a:ext>
            </a:extLst>
          </p:cNvPr>
          <p:cNvCxnSpPr>
            <a:cxnSpLocks/>
          </p:cNvCxnSpPr>
          <p:nvPr/>
        </p:nvCxnSpPr>
        <p:spPr>
          <a:xfrm flipH="1">
            <a:off x="7130989" y="4162284"/>
            <a:ext cx="2886771" cy="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258DC4-91C6-4414-A823-4DAEFDDF29FD}"/>
              </a:ext>
            </a:extLst>
          </p:cNvPr>
          <p:cNvCxnSpPr>
            <a:cxnSpLocks/>
          </p:cNvCxnSpPr>
          <p:nvPr/>
        </p:nvCxnSpPr>
        <p:spPr>
          <a:xfrm>
            <a:off x="6891086" y="2773680"/>
            <a:ext cx="0" cy="108692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D51A1-EDEF-4638-BBA9-0161809806EF}"/>
              </a:ext>
            </a:extLst>
          </p:cNvPr>
          <p:cNvSpPr txBox="1"/>
          <p:nvPr/>
        </p:nvSpPr>
        <p:spPr>
          <a:xfrm>
            <a:off x="3897020" y="3610374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31A7-F057-49D7-BCC3-ECBAAA2C8528}"/>
              </a:ext>
            </a:extLst>
          </p:cNvPr>
          <p:cNvSpPr txBox="1"/>
          <p:nvPr/>
        </p:nvSpPr>
        <p:spPr>
          <a:xfrm>
            <a:off x="4631391" y="3573980"/>
            <a:ext cx="579353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g0/2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385FB0-C48D-4C2D-BFDF-A2ADB4720E2E}"/>
              </a:ext>
            </a:extLst>
          </p:cNvPr>
          <p:cNvSpPr txBox="1"/>
          <p:nvPr/>
        </p:nvSpPr>
        <p:spPr>
          <a:xfrm>
            <a:off x="5764875" y="3555889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ge1/0/25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226A96-69A8-4A11-9D64-1A866A5F3ECD}"/>
              </a:ext>
            </a:extLst>
          </p:cNvPr>
          <p:cNvSpPr txBox="1"/>
          <p:nvPr/>
        </p:nvSpPr>
        <p:spPr>
          <a:xfrm>
            <a:off x="7087268" y="3542090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ge1/0/27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31DD3-3378-4295-924C-B146572B2B6A}"/>
              </a:ext>
            </a:extLst>
          </p:cNvPr>
          <p:cNvSpPr txBox="1"/>
          <p:nvPr/>
        </p:nvSpPr>
        <p:spPr>
          <a:xfrm rot="16200000">
            <a:off x="6209532" y="3288348"/>
            <a:ext cx="871421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ge1/0/26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0503D-1F98-4AD3-B7F5-FFF861536A96}"/>
              </a:ext>
            </a:extLst>
          </p:cNvPr>
          <p:cNvSpPr txBox="1"/>
          <p:nvPr/>
        </p:nvSpPr>
        <p:spPr>
          <a:xfrm>
            <a:off x="414814" y="552584"/>
            <a:ext cx="3156982" cy="53973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5 (guest): 10.5.5.0/24</a:t>
            </a:r>
            <a:endParaRPr lang="bg-BG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D11DD-5535-4AED-8AA5-533E01DF95EA}"/>
              </a:ext>
            </a:extLst>
          </p:cNvPr>
          <p:cNvSpPr txBox="1"/>
          <p:nvPr/>
        </p:nvSpPr>
        <p:spPr>
          <a:xfrm>
            <a:off x="413221" y="1291548"/>
            <a:ext cx="3995673" cy="53973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VLAN 10 (corporate): 10.10.10.0/24</a:t>
            </a:r>
            <a:endParaRPr lang="bg-BG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C49D93-B592-4F16-BA0D-C8E1FA5DC671}"/>
              </a:ext>
            </a:extLst>
          </p:cNvPr>
          <p:cNvGrpSpPr/>
          <p:nvPr/>
        </p:nvGrpSpPr>
        <p:grpSpPr>
          <a:xfrm>
            <a:off x="9221320" y="519579"/>
            <a:ext cx="2457135" cy="2095864"/>
            <a:chOff x="9301019" y="423561"/>
            <a:chExt cx="2457135" cy="2095864"/>
          </a:xfrm>
        </p:grpSpPr>
        <p:pic>
          <p:nvPicPr>
            <p:cNvPr id="12" name="Picture 2" descr="Image result for blue cloud icon">
              <a:extLst>
                <a:ext uri="{FF2B5EF4-FFF2-40B4-BE49-F238E27FC236}">
                  <a16:creationId xmlns:a16="http://schemas.microsoft.com/office/drawing/2014/main" id="{D9795A58-C3F3-4829-AB61-FF9B678B3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019" y="423561"/>
              <a:ext cx="2457135" cy="209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629E9-436D-4A1F-AB1A-80211691D8CD}"/>
                </a:ext>
              </a:extLst>
            </p:cNvPr>
            <p:cNvSpPr txBox="1"/>
            <p:nvPr/>
          </p:nvSpPr>
          <p:spPr>
            <a:xfrm>
              <a:off x="9856259" y="1038858"/>
              <a:ext cx="1304039" cy="60404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dirty="0"/>
                <a:t>Internet</a:t>
              </a:r>
              <a:endParaRPr lang="bg-BG" sz="2400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CA52CD-0336-40EF-BFD1-FADE8C1139D8}"/>
              </a:ext>
            </a:extLst>
          </p:cNvPr>
          <p:cNvCxnSpPr>
            <a:cxnSpLocks/>
          </p:cNvCxnSpPr>
          <p:nvPr/>
        </p:nvCxnSpPr>
        <p:spPr>
          <a:xfrm flipV="1">
            <a:off x="10311654" y="1970082"/>
            <a:ext cx="0" cy="1820560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1C3EAD-85BC-4AB9-905B-4BE9F51A935F}"/>
              </a:ext>
            </a:extLst>
          </p:cNvPr>
          <p:cNvCxnSpPr>
            <a:cxnSpLocks/>
          </p:cNvCxnSpPr>
          <p:nvPr/>
        </p:nvCxnSpPr>
        <p:spPr>
          <a:xfrm flipV="1">
            <a:off x="10196946" y="2026920"/>
            <a:ext cx="0" cy="176371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885AE0-E6F2-4B51-8F24-357A1C65F03A}"/>
              </a:ext>
            </a:extLst>
          </p:cNvPr>
          <p:cNvCxnSpPr>
            <a:cxnSpLocks/>
          </p:cNvCxnSpPr>
          <p:nvPr/>
        </p:nvCxnSpPr>
        <p:spPr>
          <a:xfrm>
            <a:off x="10449887" y="2026920"/>
            <a:ext cx="1" cy="1833684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B86F22-EF5B-45FE-933D-A63D43970449}"/>
              </a:ext>
            </a:extLst>
          </p:cNvPr>
          <p:cNvCxnSpPr>
            <a:cxnSpLocks/>
          </p:cNvCxnSpPr>
          <p:nvPr/>
        </p:nvCxnSpPr>
        <p:spPr>
          <a:xfrm flipV="1">
            <a:off x="5822639" y="4340352"/>
            <a:ext cx="0" cy="38625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B3BA88-D0DE-48D9-9658-3B109DD20E68}"/>
              </a:ext>
            </a:extLst>
          </p:cNvPr>
          <p:cNvSpPr txBox="1"/>
          <p:nvPr/>
        </p:nvSpPr>
        <p:spPr>
          <a:xfrm>
            <a:off x="5258184" y="4622368"/>
            <a:ext cx="1224466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accent6">
                    <a:lumMod val="10000"/>
                  </a:schemeClr>
                </a:solidFill>
              </a:rPr>
              <a:t>Fiber optic</a:t>
            </a:r>
            <a:endParaRPr lang="bg-BG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A9A220-2DC2-4CC2-9D26-F018F75D9610}"/>
              </a:ext>
            </a:extLst>
          </p:cNvPr>
          <p:cNvCxnSpPr>
            <a:cxnSpLocks/>
          </p:cNvCxnSpPr>
          <p:nvPr/>
        </p:nvCxnSpPr>
        <p:spPr>
          <a:xfrm flipV="1">
            <a:off x="6771574" y="2740668"/>
            <a:ext cx="1" cy="1148072"/>
          </a:xfrm>
          <a:prstGeom prst="line">
            <a:avLst/>
          </a:prstGeom>
          <a:ln w="28575">
            <a:solidFill>
              <a:schemeClr val="accent6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6C3F0B9-530F-4453-8216-F5D4F34D0E05}"/>
              </a:ext>
            </a:extLst>
          </p:cNvPr>
          <p:cNvSpPr txBox="1"/>
          <p:nvPr/>
        </p:nvSpPr>
        <p:spPr>
          <a:xfrm rot="16200000">
            <a:off x="10287173" y="3241084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fe0/0/0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3A57BB-4B0F-4969-945B-F841621B3A66}"/>
              </a:ext>
            </a:extLst>
          </p:cNvPr>
          <p:cNvSpPr txBox="1"/>
          <p:nvPr/>
        </p:nvSpPr>
        <p:spPr>
          <a:xfrm>
            <a:off x="9423154" y="3570298"/>
            <a:ext cx="764660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fe0/0/1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AAA7B1-6DFC-4C86-B8D7-B67FF27F08BB}"/>
              </a:ext>
            </a:extLst>
          </p:cNvPr>
          <p:cNvGrpSpPr/>
          <p:nvPr/>
        </p:nvGrpSpPr>
        <p:grpSpPr>
          <a:xfrm>
            <a:off x="2644180" y="2701865"/>
            <a:ext cx="1710881" cy="981839"/>
            <a:chOff x="2644180" y="2701865"/>
            <a:chExt cx="1710881" cy="981839"/>
          </a:xfrm>
        </p:grpSpPr>
        <p:pic>
          <p:nvPicPr>
            <p:cNvPr id="58" name="Picture 2" descr="Image result for wifi icon">
              <a:extLst>
                <a:ext uri="{FF2B5EF4-FFF2-40B4-BE49-F238E27FC236}">
                  <a16:creationId xmlns:a16="http://schemas.microsoft.com/office/drawing/2014/main" id="{A2D8C533-6904-43CA-BB93-24DD35838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298" y="3267552"/>
              <a:ext cx="416152" cy="4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ADAA9B-C6AC-4BBF-8B3E-489AB3DC40B9}"/>
                </a:ext>
              </a:extLst>
            </p:cNvPr>
            <p:cNvSpPr txBox="1"/>
            <p:nvPr/>
          </p:nvSpPr>
          <p:spPr>
            <a:xfrm>
              <a:off x="2644180" y="2701865"/>
              <a:ext cx="1710881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accent2"/>
                  </a:solidFill>
                </a:rPr>
                <a:t>NetFund-Corporate</a:t>
              </a:r>
              <a:endParaRPr lang="bg-BG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9BA9DF-9992-4EDB-8E03-C6605BE2B4A9}"/>
              </a:ext>
            </a:extLst>
          </p:cNvPr>
          <p:cNvGrpSpPr/>
          <p:nvPr/>
        </p:nvGrpSpPr>
        <p:grpSpPr>
          <a:xfrm>
            <a:off x="1135553" y="2718080"/>
            <a:ext cx="1403553" cy="959099"/>
            <a:chOff x="1175026" y="2721250"/>
            <a:chExt cx="1403553" cy="9590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62F4E3-3575-486C-AD45-2746A273387B}"/>
                </a:ext>
              </a:extLst>
            </p:cNvPr>
            <p:cNvSpPr txBox="1"/>
            <p:nvPr/>
          </p:nvSpPr>
          <p:spPr>
            <a:xfrm>
              <a:off x="1175026" y="2721250"/>
              <a:ext cx="1403553" cy="6802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SSID: </a:t>
              </a:r>
            </a:p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400" dirty="0">
                  <a:solidFill>
                    <a:schemeClr val="bg1"/>
                  </a:solidFill>
                </a:rPr>
                <a:t>NetFund-Guest</a:t>
              </a:r>
              <a:endParaRPr lang="bg-BG" sz="14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0E5090-13C1-4542-8023-6045C5280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610" y="3299882"/>
              <a:ext cx="434162" cy="38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431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DD0D20-B8F9-40FE-B3F0-4A35F559A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 server for both VLANs is the Cisco device</a:t>
            </a:r>
          </a:p>
          <a:p>
            <a:r>
              <a:rPr lang="en-US" dirty="0"/>
              <a:t>Juniper is making NAT for both VLANs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3B80F2-9758-4E77-B951-4F421B72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details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7C9E-EF79-4E19-830D-66F559B206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B74FE5-79C8-4664-ABC8-12104047F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30179"/>
              </p:ext>
            </p:extLst>
          </p:nvPr>
        </p:nvGraphicFramePr>
        <p:xfrm>
          <a:off x="979054" y="2742130"/>
          <a:ext cx="10437092" cy="36550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8546">
                  <a:extLst>
                    <a:ext uri="{9D8B030D-6E8A-4147-A177-3AD203B41FA5}">
                      <a16:colId xmlns:a16="http://schemas.microsoft.com/office/drawing/2014/main" val="3866810768"/>
                    </a:ext>
                  </a:extLst>
                </a:gridCol>
                <a:gridCol w="5218546">
                  <a:extLst>
                    <a:ext uri="{9D8B030D-6E8A-4147-A177-3AD203B41FA5}">
                      <a16:colId xmlns:a16="http://schemas.microsoft.com/office/drawing/2014/main" val="3970660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Device, interface</a:t>
                      </a:r>
                      <a:endParaRPr lang="bg-BG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8438" rtl="0" eaLnBrk="1" latinLnBrk="1" hangingPunct="1"/>
                      <a:r>
                        <a:rPr lang="en-US" sz="2398" b="1" kern="1200" dirty="0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  <a:endParaRPr lang="bg-BG" sz="2398" b="1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840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10.5.5.1</a:t>
                      </a:r>
                      <a:endParaRPr lang="bg-B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Cisco,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10.10.10.1</a:t>
                      </a:r>
                      <a:endParaRPr lang="bg-BG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(10.5.5.10)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820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HP,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(10.10.10.10)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254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Corporate server (Web and DNS)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10.10.10.101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06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Juniper, VLAN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8438" rtl="0" eaLnBrk="1" latinLnBrk="1" hangingPunct="1"/>
                      <a:r>
                        <a:rPr lang="en-US" sz="2398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10.5.5.100</a:t>
                      </a:r>
                      <a:endParaRPr lang="bg-BG" sz="2398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921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Juniper, VLAN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10.10.10.100</a:t>
                      </a:r>
                      <a:endParaRPr lang="bg-BG" sz="2398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2706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E5D3B1-8CD9-4689-AED3-E1BD3B8E0B83}"/>
              </a:ext>
            </a:extLst>
          </p:cNvPr>
          <p:cNvSpPr txBox="1"/>
          <p:nvPr/>
        </p:nvSpPr>
        <p:spPr>
          <a:xfrm>
            <a:off x="8169385" y="4300787"/>
            <a:ext cx="3126144" cy="569744"/>
          </a:xfrm>
          <a:prstGeom prst="flowChartProcess">
            <a:avLst/>
          </a:prstGeom>
          <a:solidFill>
            <a:schemeClr val="accent3"/>
          </a:solidFill>
          <a:ln w="12700">
            <a:solidFill>
              <a:schemeClr val="tx1">
                <a:lumMod val="75000"/>
              </a:schemeClr>
            </a:solidFill>
          </a:ln>
          <a:effectLst>
            <a:softEdge rad="63500"/>
          </a:effectLst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dirty="0"/>
              <a:t>Why are the brackets? </a:t>
            </a:r>
            <a:r>
              <a:rPr lang="en-US" sz="2200" dirty="0">
                <a:sym typeface="Wingdings" panose="05000000000000000000" pitchFamily="2" charset="2"/>
              </a:rPr>
              <a:t></a:t>
            </a:r>
            <a:endParaRPr lang="bg-BG" sz="2200" dirty="0"/>
          </a:p>
        </p:txBody>
      </p:sp>
    </p:spTree>
    <p:extLst>
      <p:ext uri="{BB962C8B-B14F-4D97-AF65-F5344CB8AC3E}">
        <p14:creationId xmlns:p14="http://schemas.microsoft.com/office/powerpoint/2010/main" val="82101635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9092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/>
                <a:t>1. Introduction to networking</a:t>
              </a:r>
            </a:p>
            <a:p>
              <a:r>
                <a:rPr lang="en-US" sz="3200" dirty="0"/>
                <a:t>2. IP addresses and host-to-host communication</a:t>
              </a:r>
            </a:p>
            <a:p>
              <a:r>
                <a:rPr lang="en-US" sz="3200" dirty="0"/>
                <a:t>3. Network access, security and VLANS</a:t>
              </a:r>
            </a:p>
            <a:p>
              <a:r>
                <a:rPr lang="en-US" sz="3200" dirty="0"/>
                <a:t>4. Layer 2 redundancy – STP</a:t>
              </a:r>
            </a:p>
            <a:p>
              <a:r>
                <a:rPr lang="en-US" sz="3200" dirty="0"/>
                <a:t>5. IP services and basic routing</a:t>
              </a:r>
            </a:p>
            <a:p>
              <a:r>
                <a:rPr lang="en-US" sz="3200" dirty="0"/>
                <a:t>6. Dynamic routing with OSPF</a:t>
              </a:r>
            </a:p>
            <a:p>
              <a:r>
                <a:rPr lang="en-US" sz="3200" dirty="0"/>
                <a:t>7. Practice</a:t>
              </a:r>
              <a:endParaRPr lang="bg-BG" sz="3200" dirty="0"/>
            </a:p>
            <a:p>
              <a:endParaRPr lang="bg-BG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  <a:p>
              <a:pPr marL="446088" indent="-446088">
                <a:lnSpc>
                  <a:spcPts val="4000"/>
                </a:lnSpc>
                <a:buFontTx/>
                <a:buAutoNum type="arabicPeriod"/>
              </a:pPr>
              <a:endParaRPr lang="en-US" sz="32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7E3010-D0EC-47B7-97E6-A31DA8119F0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EIA</a:t>
            </a:r>
            <a:r>
              <a:rPr lang="en-US" dirty="0"/>
              <a:t> = Electronic Industries Alliance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TIA</a:t>
            </a:r>
            <a:r>
              <a:rPr lang="en-US" dirty="0"/>
              <a:t> = Telecommunications </a:t>
            </a:r>
            <a:br>
              <a:rPr lang="en-US" dirty="0"/>
            </a:br>
            <a:r>
              <a:rPr lang="en-US" dirty="0"/>
              <a:t>Industry Association</a:t>
            </a:r>
          </a:p>
          <a:p>
            <a:pPr>
              <a:buClr>
                <a:schemeClr val="tx1"/>
              </a:buClr>
            </a:pPr>
            <a:r>
              <a:rPr lang="en-US" dirty="0"/>
              <a:t>T568B is most frequently </a:t>
            </a:r>
            <a:br>
              <a:rPr lang="en-US" dirty="0"/>
            </a:br>
            <a:r>
              <a:rPr lang="en-US" dirty="0"/>
              <a:t>used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EIA/TIA Standards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2" name="Picture 4" descr="Image result for RJ45 pinout T-568B">
            <a:extLst>
              <a:ext uri="{FF2B5EF4-FFF2-40B4-BE49-F238E27FC236}">
                <a16:creationId xmlns:a16="http://schemas.microsoft.com/office/drawing/2014/main" id="{6A3E1212-6EBD-453B-AA7F-B9C54BD7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" y="1916338"/>
            <a:ext cx="6191250" cy="39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945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A53090-64A0-4944-A7E1-67268F7957A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B5DF96-067B-4279-8C84-CC4011C2E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r>
              <a:rPr lang="en-US" dirty="0"/>
              <a:t>Used to connect to the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console</a:t>
            </a:r>
            <a:r>
              <a:rPr lang="en-US" dirty="0"/>
              <a:t> of a networking</a:t>
            </a:r>
            <a:br>
              <a:rPr lang="en-US" dirty="0"/>
            </a:br>
            <a:r>
              <a:rPr lang="en-US" dirty="0"/>
              <a:t>device (switch, router)</a:t>
            </a:r>
          </a:p>
          <a:p>
            <a:r>
              <a:rPr lang="en-US" dirty="0"/>
              <a:t>Usually a USB to Serial</a:t>
            </a:r>
            <a:br>
              <a:rPr lang="en-US" dirty="0"/>
            </a:br>
            <a:r>
              <a:rPr lang="en-US" dirty="0"/>
              <a:t>adapter is also 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44" name="Picture 4" descr="Image result for console cable">
            <a:extLst>
              <a:ext uri="{FF2B5EF4-FFF2-40B4-BE49-F238E27FC236}">
                <a16:creationId xmlns:a16="http://schemas.microsoft.com/office/drawing/2014/main" id="{5EA648A6-C561-4080-BDB0-9611FF1E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7"/>
            <a:ext cx="3177309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usb to console hama">
            <a:extLst>
              <a:ext uri="{FF2B5EF4-FFF2-40B4-BE49-F238E27FC236}">
                <a16:creationId xmlns:a16="http://schemas.microsoft.com/office/drawing/2014/main" id="{C102B560-A95C-4D75-94B5-CD77E213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08" y="3819528"/>
            <a:ext cx="3195767" cy="28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1001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FE07C-D4B4-4D57-AE94-ACABFBDAB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as </a:t>
            </a:r>
            <a:r>
              <a:rPr lang="en-US" dirty="0">
                <a:solidFill>
                  <a:schemeClr val="bg1"/>
                </a:solidFill>
              </a:rPr>
              <a:t>logical</a:t>
            </a:r>
            <a:r>
              <a:rPr lang="en-US" dirty="0"/>
              <a:t> address</a:t>
            </a:r>
          </a:p>
          <a:p>
            <a:r>
              <a:rPr lang="en-US" dirty="0"/>
              <a:t>Can be assigned to network and end devices</a:t>
            </a:r>
          </a:p>
          <a:p>
            <a:r>
              <a:rPr lang="en-US" dirty="0"/>
              <a:t>Essential part in routing</a:t>
            </a:r>
          </a:p>
          <a:p>
            <a:r>
              <a:rPr lang="en-US" dirty="0"/>
              <a:t>Four bytes (octets), separated with “ 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 “  Example: 1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E735C-FBFD-4027-954C-0DE0137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8F99-1E3B-4E54-99A7-2D8600FDA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3689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7FF07D-D0FE-48EA-8AA2-CFB444AAA6F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BEFA-6945-4F5A-A0EA-A105D16B5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Known</a:t>
            </a:r>
            <a:r>
              <a:rPr lang="en-US" sz="3600" dirty="0">
                <a:solidFill>
                  <a:srgbClr val="F0A22E"/>
                </a:solidFill>
              </a:rPr>
              <a:t> </a:t>
            </a:r>
            <a:r>
              <a:rPr lang="en-US" dirty="0"/>
              <a:t>as</a:t>
            </a:r>
            <a:r>
              <a:rPr lang="en-US" sz="3600" dirty="0">
                <a:solidFill>
                  <a:srgbClr val="F0A22E"/>
                </a:solidFill>
              </a:rPr>
              <a:t> physical</a:t>
            </a:r>
            <a:r>
              <a:rPr lang="en-US" dirty="0"/>
              <a:t> address</a:t>
            </a:r>
          </a:p>
          <a:p>
            <a:r>
              <a:rPr lang="en-US" dirty="0"/>
              <a:t>Unique identifier assigned </a:t>
            </a:r>
            <a:br>
              <a:rPr lang="en-US" dirty="0"/>
            </a:br>
            <a:r>
              <a:rPr lang="en-US" dirty="0"/>
              <a:t>to network interfaces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48 bits </a:t>
            </a:r>
            <a:r>
              <a:rPr lang="en-US" dirty="0"/>
              <a:t>or </a:t>
            </a:r>
            <a:r>
              <a:rPr lang="en-US" dirty="0">
                <a:solidFill>
                  <a:schemeClr val="bg1"/>
                </a:solidFill>
              </a:rPr>
              <a:t>6 bytes </a:t>
            </a:r>
            <a:r>
              <a:rPr lang="en-US" dirty="0"/>
              <a:t>in a </a:t>
            </a:r>
            <a:br>
              <a:rPr lang="en-US" dirty="0"/>
            </a:br>
            <a:r>
              <a:rPr lang="en-US" dirty="0"/>
              <a:t>hexadecimal format </a:t>
            </a:r>
            <a:br>
              <a:rPr lang="en-US" dirty="0"/>
            </a:br>
            <a:r>
              <a:rPr lang="en-US" dirty="0"/>
              <a:t>(discussed later in the </a:t>
            </a:r>
            <a:br>
              <a:rPr lang="en-US" dirty="0"/>
            </a:br>
            <a:r>
              <a:rPr lang="en-US" dirty="0"/>
              <a:t>course)</a:t>
            </a:r>
          </a:p>
          <a:p>
            <a:r>
              <a:rPr lang="en-US" dirty="0"/>
              <a:t>Can you change 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5E73B-8DDB-48BA-B3B7-9343669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BED3A-CF50-4158-AFE7-DDDDD74CC7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E3CE-B44D-46EF-9EA0-9B19679A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7" y="1914236"/>
            <a:ext cx="5747511" cy="367376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103960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E08B7-78E3-4462-9B44-24A3C7B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Host-to-host communication</a:t>
            </a:r>
          </a:p>
          <a:p>
            <a:r>
              <a:rPr lang="en-US" dirty="0"/>
              <a:t>Device Identification and tracking</a:t>
            </a:r>
          </a:p>
          <a:p>
            <a:r>
              <a:rPr lang="en-US" dirty="0"/>
              <a:t>Static IP Assignment  (Matched MAC -&gt; receive IP)</a:t>
            </a:r>
          </a:p>
          <a:p>
            <a:r>
              <a:rPr lang="en-US" dirty="0"/>
              <a:t>MAC Address Filtering</a:t>
            </a:r>
          </a:p>
          <a:p>
            <a:r>
              <a:rPr lang="en-US" dirty="0"/>
              <a:t>MAC Address Authentication (ISPs use it, for example)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DC2343-53BA-43B0-B2EB-CDE90762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 Address Used for?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FA50A-C423-47C9-9260-C626BFBC82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460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BC8E4EF-7F21-4FDA-8C1C-797BD3F62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9" y="1095377"/>
            <a:ext cx="8676123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4559-8C00-4864-A3EB-D370A383C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71617" y="1353867"/>
            <a:ext cx="3323618" cy="5027884"/>
          </a:xfrm>
        </p:spPr>
        <p:txBody>
          <a:bodyPr/>
          <a:lstStyle/>
          <a:p>
            <a:r>
              <a:rPr lang="en-US" dirty="0"/>
              <a:t>Unicast</a:t>
            </a:r>
          </a:p>
          <a:p>
            <a:r>
              <a:rPr lang="en-US" dirty="0"/>
              <a:t>Broadcast</a:t>
            </a:r>
          </a:p>
          <a:p>
            <a:r>
              <a:rPr lang="en-US" dirty="0"/>
              <a:t>Multicast</a:t>
            </a:r>
          </a:p>
          <a:p>
            <a:r>
              <a:rPr lang="en-US" sz="2400" dirty="0"/>
              <a:t>(Anycast)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08D7C-9A31-4C07-B995-402C3B0A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traffic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F8372-03E7-4B45-963C-F65A2B147E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54361-F9FA-4C4E-B00B-5D92528C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5" y="1560946"/>
            <a:ext cx="8274908" cy="31242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7741639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7F3B25D-A989-4B8D-9F46-B712E2E89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00296" y="1095377"/>
            <a:ext cx="5679060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361FB-1B13-4B23-AE49-1133AB799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2655" y="1353867"/>
            <a:ext cx="6474690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OSI = Open Systems Interconnection</a:t>
            </a:r>
          </a:p>
          <a:p>
            <a:r>
              <a:rPr lang="en-US" dirty="0"/>
              <a:t>Why?</a:t>
            </a:r>
          </a:p>
          <a:p>
            <a:pPr lvl="2"/>
            <a:r>
              <a:rPr lang="en-US" dirty="0"/>
              <a:t>Organizes the information</a:t>
            </a:r>
          </a:p>
          <a:p>
            <a:pPr lvl="2"/>
            <a:r>
              <a:rPr lang="en-US" dirty="0"/>
              <a:t>Simplifies learning</a:t>
            </a:r>
          </a:p>
          <a:p>
            <a:pPr lvl="2"/>
            <a:r>
              <a:rPr lang="en-US" dirty="0"/>
              <a:t>Standards for the vendors</a:t>
            </a:r>
          </a:p>
          <a:p>
            <a:pPr lvl="2"/>
            <a:r>
              <a:rPr lang="en-US" dirty="0"/>
              <a:t>Easier troubleshooting</a:t>
            </a:r>
          </a:p>
          <a:p>
            <a:r>
              <a:rPr lang="en-US" sz="3400" dirty="0"/>
              <a:t>Protocol Data Unit (PDU) – different data format at each layer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19455-3512-4508-8990-C8E03BA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4704-6CC2-444D-AB8D-BCBBCE6FF1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ADAC-F512-46C7-A870-9136753A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0" y="1177695"/>
            <a:ext cx="4857943" cy="54460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07579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515A22-340E-426A-A890-FF2A31D70E9D}"/>
              </a:ext>
            </a:extLst>
          </p:cNvPr>
          <p:cNvGrpSpPr/>
          <p:nvPr/>
        </p:nvGrpSpPr>
        <p:grpSpPr>
          <a:xfrm>
            <a:off x="385872" y="1252274"/>
            <a:ext cx="11609362" cy="5504976"/>
            <a:chOff x="287308" y="1151121"/>
            <a:chExt cx="11609362" cy="55049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14B95-E7E0-401C-9801-17BE9853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74" y="1574406"/>
              <a:ext cx="8077200" cy="508169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584FA3-E346-4A0E-85B8-691C37BA2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08" y="1151121"/>
              <a:ext cx="1295400" cy="164344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 descr="Image result for end user icon female pc">
              <a:extLst>
                <a:ext uri="{FF2B5EF4-FFF2-40B4-BE49-F238E27FC236}">
                  <a16:creationId xmlns:a16="http://schemas.microsoft.com/office/drawing/2014/main" id="{38E4B3FA-A8A5-487E-AEFE-60AF9B7C5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306" y="1151121"/>
              <a:ext cx="1197364" cy="1643441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EB9C94-344D-4788-A7C9-921BE505EFB1}"/>
                </a:ext>
              </a:extLst>
            </p:cNvPr>
            <p:cNvCxnSpPr/>
            <p:nvPr/>
          </p:nvCxnSpPr>
          <p:spPr>
            <a:xfrm>
              <a:off x="1411576" y="2057400"/>
              <a:ext cx="751800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E1CB9-7359-4823-BEF3-9ECC5207CEA3}"/>
                </a:ext>
              </a:extLst>
            </p:cNvPr>
            <p:cNvCxnSpPr/>
            <p:nvPr/>
          </p:nvCxnSpPr>
          <p:spPr>
            <a:xfrm flipH="1">
              <a:off x="10077774" y="2057400"/>
              <a:ext cx="62153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95077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D75DA1-7B24-4ACF-B3EA-DC820376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38" y="1952281"/>
            <a:ext cx="8001000" cy="4564987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5EC0D-F9F8-4864-BF4C-681EFC10F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4" y="1503202"/>
            <a:ext cx="1295400" cy="16434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Picture 8" descr="Image result for end user icon female pc">
            <a:extLst>
              <a:ext uri="{FF2B5EF4-FFF2-40B4-BE49-F238E27FC236}">
                <a16:creationId xmlns:a16="http://schemas.microsoft.com/office/drawing/2014/main" id="{B30E5460-3EE9-4CB2-8734-072D7926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35" y="1587760"/>
            <a:ext cx="1197364" cy="16434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78985-A9E8-421A-9D67-4E0A3E1E9048}"/>
              </a:ext>
            </a:extLst>
          </p:cNvPr>
          <p:cNvCxnSpPr>
            <a:cxnSpLocks/>
          </p:cNvCxnSpPr>
          <p:nvPr/>
        </p:nvCxnSpPr>
        <p:spPr>
          <a:xfrm>
            <a:off x="1487055" y="2409480"/>
            <a:ext cx="7533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E13-37BF-4263-BC92-287CFD10F229}"/>
              </a:ext>
            </a:extLst>
          </p:cNvPr>
          <p:cNvCxnSpPr>
            <a:cxnSpLocks/>
          </p:cNvCxnSpPr>
          <p:nvPr/>
        </p:nvCxnSpPr>
        <p:spPr>
          <a:xfrm flipH="1" flipV="1">
            <a:off x="8414327" y="2409480"/>
            <a:ext cx="1113995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8634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C722E-5E8C-4C54-9684-839450CA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and TCP/IP Models Comparing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BAD96-8745-4A5E-BFE6-521DCA6D61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Image result for osi tcp ip model">
            <a:extLst>
              <a:ext uri="{FF2B5EF4-FFF2-40B4-BE49-F238E27FC236}">
                <a16:creationId xmlns:a16="http://schemas.microsoft.com/office/drawing/2014/main" id="{617D1588-60EC-465C-915F-3FBAAF9D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86" y="1361424"/>
            <a:ext cx="7243476" cy="5035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396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9070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465066"/>
          </a:xfrm>
        </p:spPr>
        <p:txBody>
          <a:bodyPr/>
          <a:lstStyle/>
          <a:p>
            <a:r>
              <a:rPr lang="en-US" dirty="0"/>
              <a:t>IP addresses and host-to-host 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46064141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B3B05D-72C4-460C-A960-FD10B5FE53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D4CF-D42D-44BB-B02E-B5CE2BE42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Numeral Systems in Computer Networking: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Binary</a:t>
            </a:r>
          </a:p>
          <a:p>
            <a:r>
              <a:rPr lang="en-US" dirty="0"/>
              <a:t>Hexadecimal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5815-0E8F-4F52-AD6D-2B366809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numeral systems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259C-4775-42B3-8CD5-ECE5F95064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C7D95-B812-40D2-8612-9718A655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1144109"/>
            <a:ext cx="4957954" cy="54075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889381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241EEA-3FB5-453D-8E05-C39C6A5111E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EAE7-2BB3-4750-93DC-F98DF5A5C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Base of 10</a:t>
            </a:r>
          </a:p>
          <a:p>
            <a:r>
              <a:rPr lang="en-US" dirty="0"/>
              <a:t>Called decimal or denary</a:t>
            </a:r>
          </a:p>
          <a:p>
            <a:r>
              <a:rPr lang="en-US" dirty="0"/>
              <a:t>A single digit can be: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0 1 2 3 4 5 6 7 8 9</a:t>
            </a:r>
          </a:p>
          <a:p>
            <a:endParaRPr lang="en-US" dirty="0">
              <a:solidFill>
                <a:srgbClr val="F0A22E"/>
              </a:solidFill>
            </a:endParaRPr>
          </a:p>
          <a:p>
            <a:pPr marL="0" indent="0">
              <a:buNone/>
            </a:pPr>
            <a:r>
              <a:rPr lang="en-US" sz="3400" dirty="0"/>
              <a:t>In this example:</a:t>
            </a:r>
          </a:p>
          <a:p>
            <a:pPr marL="0" indent="0">
              <a:buNone/>
            </a:pPr>
            <a:r>
              <a:rPr lang="en-US" sz="3400" dirty="0"/>
              <a:t>4x10</a:t>
            </a:r>
            <a:r>
              <a:rPr lang="en-US" sz="3400" baseline="30000" dirty="0"/>
              <a:t>3</a:t>
            </a:r>
            <a:r>
              <a:rPr lang="en-US" sz="3400" dirty="0"/>
              <a:t> + 8x10</a:t>
            </a:r>
            <a:r>
              <a:rPr lang="en-US" sz="3400" baseline="30000" dirty="0"/>
              <a:t>2</a:t>
            </a:r>
            <a:r>
              <a:rPr lang="en-US" sz="3400" dirty="0"/>
              <a:t> + 7x10</a:t>
            </a:r>
            <a:r>
              <a:rPr lang="en-US" sz="3400" baseline="30000" dirty="0"/>
              <a:t>1</a:t>
            </a:r>
            <a:r>
              <a:rPr lang="en-US" sz="3400" dirty="0"/>
              <a:t> + 2x10</a:t>
            </a:r>
            <a:r>
              <a:rPr lang="en-US" sz="3400" baseline="30000" dirty="0"/>
              <a:t>0</a:t>
            </a:r>
            <a:r>
              <a:rPr lang="en-US" sz="3400" dirty="0"/>
              <a:t> =</a:t>
            </a:r>
          </a:p>
          <a:p>
            <a:pPr marL="0" indent="0">
              <a:buNone/>
            </a:pPr>
            <a:r>
              <a:rPr lang="en-US" sz="3400" dirty="0"/>
              <a:t>4000 + 800 + 70 + 2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C6202-30E8-42CD-B202-F23FDB3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7A83-5C83-46A8-88E1-DD9E6FDF82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9EAE-2BE7-4DBC-A993-EC8B5552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8" y="2102466"/>
            <a:ext cx="5729422" cy="3276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621036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0B635C-E3F5-4721-AE66-AF368689A56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8242-D137-471F-B38D-D69BC5055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Plays important role for </a:t>
            </a:r>
            <a:br>
              <a:rPr lang="en-US" dirty="0"/>
            </a:br>
            <a:r>
              <a:rPr lang="en-US" dirty="0"/>
              <a:t>device connectivity</a:t>
            </a:r>
          </a:p>
          <a:p>
            <a:r>
              <a:rPr lang="en-US" dirty="0"/>
              <a:t>It is a </a:t>
            </a:r>
            <a:r>
              <a:rPr lang="en-US" dirty="0">
                <a:solidFill>
                  <a:srgbClr val="F0A22E"/>
                </a:solidFill>
              </a:rPr>
              <a:t>32-bit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address</a:t>
            </a:r>
          </a:p>
          <a:p>
            <a:r>
              <a:rPr lang="en-US" dirty="0"/>
              <a:t>There are</a:t>
            </a:r>
            <a:br>
              <a:rPr lang="en-US" dirty="0"/>
            </a:br>
            <a:r>
              <a:rPr lang="en-US" dirty="0"/>
              <a:t>4 294 967 296</a:t>
            </a:r>
            <a:br>
              <a:rPr lang="en-US" dirty="0"/>
            </a:br>
            <a:r>
              <a:rPr lang="en-US" dirty="0"/>
              <a:t>IP addresses (</a:t>
            </a:r>
            <a:r>
              <a:rPr lang="en-US" dirty="0">
                <a:solidFill>
                  <a:srgbClr val="F0A22E"/>
                </a:solidFill>
              </a:rPr>
              <a:t>2</a:t>
            </a:r>
            <a:r>
              <a:rPr lang="en-US" baseline="30000" dirty="0">
                <a:solidFill>
                  <a:srgbClr val="F0A22E"/>
                </a:solidFill>
              </a:rPr>
              <a:t>32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D2220-7CAE-44B1-83DC-8B2B6935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A4669-5601-4057-B672-D146BD417C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09FD89-2678-486A-A82A-3BAEA9A00849}"/>
              </a:ext>
            </a:extLst>
          </p:cNvPr>
          <p:cNvGrpSpPr/>
          <p:nvPr/>
        </p:nvGrpSpPr>
        <p:grpSpPr>
          <a:xfrm>
            <a:off x="98849" y="1810371"/>
            <a:ext cx="6172200" cy="3832308"/>
            <a:chOff x="5332412" y="1371600"/>
            <a:chExt cx="6477000" cy="3886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591A67-C0F3-48AF-A5C1-25AEFA90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412" y="1371600"/>
              <a:ext cx="6477000" cy="3886200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C32B1-9877-41E7-8E39-0EE6C37C0107}"/>
                </a:ext>
              </a:extLst>
            </p:cNvPr>
            <p:cNvSpPr/>
            <p:nvPr/>
          </p:nvSpPr>
          <p:spPr>
            <a:xfrm>
              <a:off x="5389607" y="3605400"/>
              <a:ext cx="6324600" cy="5093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18C621-528E-46C6-AF29-74525841F645}"/>
                </a:ext>
              </a:extLst>
            </p:cNvPr>
            <p:cNvSpPr/>
            <p:nvPr/>
          </p:nvSpPr>
          <p:spPr>
            <a:xfrm>
              <a:off x="5389607" y="4214308"/>
              <a:ext cx="6324600" cy="4331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18982978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25F1F6-0D60-434C-B0B7-F2A7C7F1B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F48A-F363-425A-9ADC-AAB00ED3A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Used for addressing internal </a:t>
            </a:r>
            <a:br>
              <a:rPr lang="en-US" dirty="0"/>
            </a:br>
            <a:r>
              <a:rPr lang="en-US" dirty="0"/>
              <a:t>networks (offices, HQs etc.)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Not routable </a:t>
            </a:r>
            <a:r>
              <a:rPr lang="en-US" dirty="0"/>
              <a:t>on the Internet</a:t>
            </a:r>
          </a:p>
          <a:p>
            <a:r>
              <a:rPr lang="en-US" dirty="0"/>
              <a:t>Can be reused in many </a:t>
            </a:r>
            <a:br>
              <a:rPr lang="en-US" dirty="0"/>
            </a:br>
            <a:r>
              <a:rPr lang="en-US" dirty="0"/>
              <a:t>networks</a:t>
            </a:r>
          </a:p>
          <a:p>
            <a:r>
              <a:rPr lang="en-US" dirty="0"/>
              <a:t>Range of private addresses for each class (classes are </a:t>
            </a:r>
            <a:br>
              <a:rPr lang="en-US" dirty="0"/>
            </a:br>
            <a:r>
              <a:rPr lang="en-US" dirty="0"/>
              <a:t>discussed later)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CD3C5-32E4-4F70-8CED-B2FBFD07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1ED1A-969A-4161-97DB-3C16B8396E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8" descr="Резултат с изображение за private ip addresses">
            <a:extLst>
              <a:ext uri="{FF2B5EF4-FFF2-40B4-BE49-F238E27FC236}">
                <a16:creationId xmlns:a16="http://schemas.microsoft.com/office/drawing/2014/main" id="{DE7E4386-A0CE-40D5-AB1F-AEC41427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" y="1985165"/>
            <a:ext cx="6202794" cy="32488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829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CA83C-D8B8-4BF9-81B6-F2C2EBD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 – Network address translation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DC8A8-A46C-4263-8373-6C0667109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Резултат с изображение за network address translation">
            <a:extLst>
              <a:ext uri="{FF2B5EF4-FFF2-40B4-BE49-F238E27FC236}">
                <a16:creationId xmlns:a16="http://schemas.microsoft.com/office/drawing/2014/main" id="{FFFDBA46-7A3B-4B71-908F-133D398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0" y="1801091"/>
            <a:ext cx="10250841" cy="4343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3755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7F4D950-6C80-4FED-A92C-34F85753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75031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5F43C-5BFE-4D76-B836-D862DB25E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3055" y="1353867"/>
            <a:ext cx="4507345" cy="5027884"/>
          </a:xfrm>
        </p:spPr>
        <p:txBody>
          <a:bodyPr/>
          <a:lstStyle/>
          <a:p>
            <a:r>
              <a:rPr lang="en-US" dirty="0"/>
              <a:t>Define the border </a:t>
            </a:r>
            <a:br>
              <a:rPr lang="en-US" dirty="0"/>
            </a:br>
            <a:r>
              <a:rPr lang="en-US" dirty="0"/>
              <a:t>between the network and the hosts part</a:t>
            </a:r>
          </a:p>
          <a:p>
            <a:r>
              <a:rPr lang="en-US" dirty="0"/>
              <a:t>Segment the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Image result for network masks">
            <a:extLst>
              <a:ext uri="{FF2B5EF4-FFF2-40B4-BE49-F238E27FC236}">
                <a16:creationId xmlns:a16="http://schemas.microsoft.com/office/drawing/2014/main" id="{0FF813C1-3C6F-47CA-A4D8-5816D940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6" y="2421731"/>
            <a:ext cx="7109198" cy="23632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3702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DFFEA-8485-499D-923A-267BF309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</a:t>
            </a:r>
            <a:r>
              <a:rPr lang="en-US" dirty="0" smtClean="0"/>
              <a:t>example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A4B4D-8D01-42AE-947F-ECAA9E7124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E4159-2E82-4CFB-9290-74EDCFA1A99F}"/>
              </a:ext>
            </a:extLst>
          </p:cNvPr>
          <p:cNvSpPr txBox="1"/>
          <p:nvPr/>
        </p:nvSpPr>
        <p:spPr>
          <a:xfrm>
            <a:off x="1139104" y="3262746"/>
            <a:ext cx="71096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Example:</a:t>
            </a:r>
          </a:p>
          <a:p>
            <a:r>
              <a:rPr lang="en-US" sz="3400" dirty="0"/>
              <a:t>	Host IP address is: 192.168.1.8</a:t>
            </a:r>
          </a:p>
          <a:p>
            <a:r>
              <a:rPr lang="en-US" sz="3400" dirty="0"/>
              <a:t>	Subnet mask is: 255.255.255.0</a:t>
            </a:r>
          </a:p>
          <a:p>
            <a:endParaRPr lang="bg-BG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D6FCA-D100-49CE-8616-50829ABD450B}"/>
              </a:ext>
            </a:extLst>
          </p:cNvPr>
          <p:cNvCxnSpPr/>
          <p:nvPr/>
        </p:nvCxnSpPr>
        <p:spPr>
          <a:xfrm>
            <a:off x="7253577" y="3597564"/>
            <a:ext cx="0" cy="1524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7FAFB6-6640-4A3B-8C45-52F1670AEF9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33890"/>
            <a:ext cx="364956" cy="99130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7EB426-9864-4F01-B642-43EF859F9C80}"/>
              </a:ext>
            </a:extLst>
          </p:cNvPr>
          <p:cNvSpPr txBox="1"/>
          <p:nvPr/>
        </p:nvSpPr>
        <p:spPr>
          <a:xfrm>
            <a:off x="4796704" y="2015029"/>
            <a:ext cx="231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 part</a:t>
            </a:r>
            <a:endParaRPr lang="bg-BG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01014F-32F1-42EC-931E-FD188C396E7C}"/>
              </a:ext>
            </a:extLst>
          </p:cNvPr>
          <p:cNvCxnSpPr/>
          <p:nvPr/>
        </p:nvCxnSpPr>
        <p:spPr>
          <a:xfrm flipV="1">
            <a:off x="7608908" y="2551893"/>
            <a:ext cx="914400" cy="128457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ECB390-9B11-46DE-9BDF-5712CC1BD426}"/>
              </a:ext>
            </a:extLst>
          </p:cNvPr>
          <p:cNvSpPr txBox="1"/>
          <p:nvPr/>
        </p:nvSpPr>
        <p:spPr>
          <a:xfrm>
            <a:off x="8378104" y="2064548"/>
            <a:ext cx="180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 part</a:t>
            </a:r>
            <a:endParaRPr lang="bg-BG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FF0E7A-85A5-42AD-869C-EC20A771DDD7}"/>
              </a:ext>
            </a:extLst>
          </p:cNvPr>
          <p:cNvSpPr/>
          <p:nvPr/>
        </p:nvSpPr>
        <p:spPr>
          <a:xfrm>
            <a:off x="5300010" y="3645144"/>
            <a:ext cx="1916685" cy="8119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09E091-3558-4160-8DBD-C040F2EDC7E7}"/>
              </a:ext>
            </a:extLst>
          </p:cNvPr>
          <p:cNvSpPr/>
          <p:nvPr/>
        </p:nvSpPr>
        <p:spPr>
          <a:xfrm>
            <a:off x="7253559" y="3885865"/>
            <a:ext cx="279850" cy="40777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1455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7" y="1371604"/>
            <a:ext cx="8956470" cy="4918359"/>
          </a:xfrm>
        </p:spPr>
        <p:txBody>
          <a:bodyPr>
            <a:normAutofit/>
          </a:bodyPr>
          <a:lstStyle/>
          <a:p>
            <a:r>
              <a:rPr lang="en-US" dirty="0"/>
              <a:t>Introduction to networking</a:t>
            </a:r>
          </a:p>
          <a:p>
            <a:r>
              <a:rPr lang="en-US" dirty="0"/>
              <a:t>IP addresses and host-to-host communication</a:t>
            </a:r>
          </a:p>
          <a:p>
            <a:r>
              <a:rPr lang="en-US" dirty="0"/>
              <a:t>Network access, security and VLANS</a:t>
            </a:r>
          </a:p>
          <a:p>
            <a:r>
              <a:rPr lang="en-US" dirty="0"/>
              <a:t>Layer 2 redundancy – STP</a:t>
            </a:r>
          </a:p>
          <a:p>
            <a:r>
              <a:rPr lang="en-US" dirty="0"/>
              <a:t>IP services and basic routing</a:t>
            </a:r>
          </a:p>
          <a:p>
            <a:r>
              <a:rPr lang="en-US" dirty="0"/>
              <a:t>Dynamic routing with OSPF</a:t>
            </a:r>
          </a:p>
          <a:p>
            <a:r>
              <a:rPr lang="en-US" dirty="0"/>
              <a:t>Practice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A0C97-9223-4BA3-862A-6F6045CE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B1BF-C5EC-4862-B35B-73A062CDA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DDA49-0805-4183-A789-23A310EBB4AC}"/>
              </a:ext>
            </a:extLst>
          </p:cNvPr>
          <p:cNvSpPr/>
          <p:nvPr/>
        </p:nvSpPr>
        <p:spPr>
          <a:xfrm>
            <a:off x="2939158" y="2466109"/>
            <a:ext cx="63136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/>
              <a:t>10.15.1.0</a:t>
            </a:r>
          </a:p>
          <a:p>
            <a:endParaRPr lang="en-US" sz="3400" dirty="0"/>
          </a:p>
          <a:p>
            <a:r>
              <a:rPr lang="en-US" sz="3400" dirty="0"/>
              <a:t>Is this a </a:t>
            </a:r>
            <a:r>
              <a:rPr lang="en-US" sz="3400" u="sng" dirty="0"/>
              <a:t>valid</a:t>
            </a:r>
            <a:r>
              <a:rPr lang="en-US" sz="3400" dirty="0"/>
              <a:t> HOST IP Address?</a:t>
            </a:r>
          </a:p>
        </p:txBody>
      </p:sp>
    </p:spTree>
    <p:extLst>
      <p:ext uri="{BB962C8B-B14F-4D97-AF65-F5344CB8AC3E}">
        <p14:creationId xmlns:p14="http://schemas.microsoft.com/office/powerpoint/2010/main" val="24231973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57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Well…it depends!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190402" y="2184701"/>
            <a:ext cx="11818096" cy="144172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Let’s see it with /23 mask.   10.15.1.0 /23 can be presented as: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09DC6-D76F-4BB4-B864-CBDC7D0C71A4}"/>
              </a:ext>
            </a:extLst>
          </p:cNvPr>
          <p:cNvSpPr/>
          <p:nvPr/>
        </p:nvSpPr>
        <p:spPr>
          <a:xfrm>
            <a:off x="4364182" y="3452888"/>
            <a:ext cx="687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     </a:t>
            </a:r>
            <a:r>
              <a:rPr lang="bg-BG" sz="3200" dirty="0">
                <a:solidFill>
                  <a:srgbClr val="0070C0"/>
                </a:solidFill>
              </a:rPr>
              <a:t>10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15</a:t>
            </a:r>
            <a:r>
              <a:rPr lang="bg-BG" sz="3200" dirty="0"/>
              <a:t>.00000001.00000000</a:t>
            </a:r>
          </a:p>
          <a:p>
            <a:r>
              <a:rPr lang="en-US" sz="3200" dirty="0"/>
              <a:t> 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.11111110.00000000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FAC136-3284-4E01-A3ED-D6AE8E62981A}"/>
              </a:ext>
            </a:extLst>
          </p:cNvPr>
          <p:cNvCxnSpPr/>
          <p:nvPr/>
        </p:nvCxnSpPr>
        <p:spPr>
          <a:xfrm>
            <a:off x="7415645" y="3250904"/>
            <a:ext cx="0" cy="1524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7A4BA9-06D3-4AF3-89DF-B7F8D023F0E9}"/>
              </a:ext>
            </a:extLst>
          </p:cNvPr>
          <p:cNvCxnSpPr>
            <a:cxnSpLocks/>
          </p:cNvCxnSpPr>
          <p:nvPr/>
        </p:nvCxnSpPr>
        <p:spPr>
          <a:xfrm flipH="1">
            <a:off x="3275865" y="3991497"/>
            <a:ext cx="1088317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5AADE9-16A1-42AB-8DF0-4B5A64AA10A7}"/>
              </a:ext>
            </a:extLst>
          </p:cNvPr>
          <p:cNvSpPr txBox="1"/>
          <p:nvPr/>
        </p:nvSpPr>
        <p:spPr>
          <a:xfrm>
            <a:off x="1377940" y="3729887"/>
            <a:ext cx="1868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23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5B7FB6-0F6A-46DC-BBF0-C7CA84569CEF}"/>
              </a:ext>
            </a:extLst>
          </p:cNvPr>
          <p:cNvSpPr/>
          <p:nvPr/>
        </p:nvSpPr>
        <p:spPr>
          <a:xfrm>
            <a:off x="2239655" y="5661875"/>
            <a:ext cx="77126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So, is it a valid host IP Address in this case?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853B29-65FD-4CFB-982D-DCDC78190EA7}"/>
              </a:ext>
            </a:extLst>
          </p:cNvPr>
          <p:cNvSpPr/>
          <p:nvPr/>
        </p:nvSpPr>
        <p:spPr bwMode="auto">
          <a:xfrm>
            <a:off x="4393263" y="3394721"/>
            <a:ext cx="3022360" cy="1226120"/>
          </a:xfrm>
          <a:prstGeom prst="roundRect">
            <a:avLst/>
          </a:prstGeom>
          <a:noFill/>
          <a:ln w="38100">
            <a:solidFill>
              <a:schemeClr val="bg1">
                <a:alpha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7202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6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22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example from the previous slide, which is the first and </a:t>
            </a:r>
            <a:br>
              <a:rPr lang="en-US" dirty="0"/>
            </a:br>
            <a:r>
              <a:rPr lang="en-US" dirty="0"/>
              <a:t>which is the last possible host address for the subnet to which this IP address belongs?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(3)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929999" y="2918691"/>
            <a:ext cx="2589743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10.15.1.0 /23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9C0CDA6-5C81-442F-899A-2D7A892D733C}"/>
              </a:ext>
            </a:extLst>
          </p:cNvPr>
          <p:cNvSpPr/>
          <p:nvPr/>
        </p:nvSpPr>
        <p:spPr>
          <a:xfrm>
            <a:off x="2118967" y="3680394"/>
            <a:ext cx="211805" cy="4722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B0BCF8A-79B5-4C34-9FF8-286A695B9D78}"/>
              </a:ext>
            </a:extLst>
          </p:cNvPr>
          <p:cNvSpPr txBox="1">
            <a:spLocks/>
          </p:cNvSpPr>
          <p:nvPr/>
        </p:nvSpPr>
        <p:spPr>
          <a:xfrm>
            <a:off x="458256" y="4296604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10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15</a:t>
            </a:r>
            <a:r>
              <a:rPr lang="en-US" dirty="0"/>
              <a:t>.00000001.00000000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8DCA29B-0415-42D9-AF86-590BFF6FE1C2}"/>
              </a:ext>
            </a:extLst>
          </p:cNvPr>
          <p:cNvSpPr txBox="1">
            <a:spLocks/>
          </p:cNvSpPr>
          <p:nvPr/>
        </p:nvSpPr>
        <p:spPr>
          <a:xfrm>
            <a:off x="79566" y="4942002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.11111110.00000000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D24CAF-559D-4597-9A34-D358E9D5EC80}"/>
              </a:ext>
            </a:extLst>
          </p:cNvPr>
          <p:cNvCxnSpPr/>
          <p:nvPr/>
        </p:nvCxnSpPr>
        <p:spPr>
          <a:xfrm>
            <a:off x="3166918" y="4152615"/>
            <a:ext cx="0" cy="1524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0182A-C540-41E4-A7F1-68447E4FC524}"/>
              </a:ext>
            </a:extLst>
          </p:cNvPr>
          <p:cNvSpPr/>
          <p:nvPr/>
        </p:nvSpPr>
        <p:spPr>
          <a:xfrm>
            <a:off x="5651940" y="3260248"/>
            <a:ext cx="5892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10.15.0.0 is the </a:t>
            </a:r>
            <a:r>
              <a:rPr lang="en-US" sz="2800" spc="120" dirty="0">
                <a:solidFill>
                  <a:schemeClr val="bg1"/>
                </a:solidFill>
              </a:rPr>
              <a:t>network</a:t>
            </a:r>
            <a:r>
              <a:rPr lang="en-US" sz="2800" spc="120" dirty="0"/>
              <a:t>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4C6005-7C26-488D-A829-B0B8C3F78A4B}"/>
              </a:ext>
            </a:extLst>
          </p:cNvPr>
          <p:cNvSpPr/>
          <p:nvPr/>
        </p:nvSpPr>
        <p:spPr>
          <a:xfrm>
            <a:off x="5651940" y="5787838"/>
            <a:ext cx="6540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10.15.1.255 is the </a:t>
            </a:r>
            <a:r>
              <a:rPr lang="en-US" sz="2800" spc="120" dirty="0">
                <a:solidFill>
                  <a:schemeClr val="bg1"/>
                </a:solidFill>
              </a:rPr>
              <a:t>broadcast</a:t>
            </a:r>
            <a:r>
              <a:rPr lang="en-US" sz="2800" spc="120" dirty="0"/>
              <a:t> address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EF6F79-62CD-40FF-A9DE-F2FC95D85AB2}"/>
              </a:ext>
            </a:extLst>
          </p:cNvPr>
          <p:cNvSpPr/>
          <p:nvPr/>
        </p:nvSpPr>
        <p:spPr>
          <a:xfrm>
            <a:off x="5658283" y="4101125"/>
            <a:ext cx="6007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10.15.0.1 is the </a:t>
            </a:r>
            <a:r>
              <a:rPr lang="en-US" sz="2800" spc="120" dirty="0">
                <a:solidFill>
                  <a:schemeClr val="bg1"/>
                </a:solidFill>
              </a:rPr>
              <a:t>first host </a:t>
            </a:r>
            <a:r>
              <a:rPr lang="en-US" sz="2800" spc="120" dirty="0"/>
              <a:t>address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F797B-ADC1-42A6-86D7-126F325F91DF}"/>
              </a:ext>
            </a:extLst>
          </p:cNvPr>
          <p:cNvSpPr/>
          <p:nvPr/>
        </p:nvSpPr>
        <p:spPr>
          <a:xfrm>
            <a:off x="5651940" y="4952713"/>
            <a:ext cx="6331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10.15.1.254 is the </a:t>
            </a:r>
            <a:r>
              <a:rPr lang="en-US" sz="2800" spc="120" dirty="0">
                <a:solidFill>
                  <a:schemeClr val="bg1"/>
                </a:solidFill>
              </a:rPr>
              <a:t>last host </a:t>
            </a:r>
            <a:r>
              <a:rPr lang="en-US" sz="2800" spc="12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0746473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9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ABE526-8539-48B8-8805-B9EBBDC61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175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8F32-4157-48AD-A38F-CB3D765C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353867"/>
            <a:ext cx="5899235" cy="5027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some special IP </a:t>
            </a:r>
            <a:br>
              <a:rPr lang="en-US" dirty="0"/>
            </a:br>
            <a:r>
              <a:rPr lang="en-US" dirty="0"/>
              <a:t>addresses. For example: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127.0.0.1 /8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loopback address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On most computer systems, </a:t>
            </a:r>
            <a:br>
              <a:rPr lang="en-US" sz="3400" dirty="0"/>
            </a:br>
            <a:r>
              <a:rPr lang="en-US" sz="3400" dirty="0"/>
              <a:t>“</a:t>
            </a:r>
            <a:r>
              <a:rPr lang="en-US" dirty="0"/>
              <a:t>localhost” resolves to the IP </a:t>
            </a:r>
            <a:br>
              <a:rPr lang="en-US" dirty="0"/>
            </a:br>
            <a:r>
              <a:rPr lang="en-US" dirty="0"/>
              <a:t>address 127.0.0.1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169.254.X.X /16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When DHCP is not reachable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APIPA (Microsoft)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DAD05E-A512-4C13-87E8-2EBEBC48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Reserved/Special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0AC-5BCA-40CB-ABE4-AEB38668E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82414-1F66-4F08-B42B-8443C74D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5" y="1178536"/>
            <a:ext cx="5353358" cy="275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B35BB-3DC6-41F3-A6FB-0D6FDA6E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" y="3800881"/>
            <a:ext cx="5368400" cy="27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018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C86DE-88E4-4CB7-BCE3-C673489EB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4 addresses needed for Ethernet communication: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28C84-A456-408E-B5DC-F30391A7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addresses required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CD37C-A9EC-40F0-9B19-EE1D64BD63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3A230-9599-4030-9383-215CB3F7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547431"/>
            <a:ext cx="10109103" cy="281940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E28687-6D51-4941-BB63-0F14F0D67E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691" y="2270760"/>
          <a:ext cx="748145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727">
                  <a:extLst>
                    <a:ext uri="{9D8B030D-6E8A-4147-A177-3AD203B41FA5}">
                      <a16:colId xmlns:a16="http://schemas.microsoft.com/office/drawing/2014/main" val="1264003612"/>
                    </a:ext>
                  </a:extLst>
                </a:gridCol>
                <a:gridCol w="3740727">
                  <a:extLst>
                    <a:ext uri="{9D8B030D-6E8A-4147-A177-3AD203B41FA5}">
                      <a16:colId xmlns:a16="http://schemas.microsoft.com/office/drawing/2014/main" val="2182349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3200" dirty="0"/>
                        <a:t>Source IP</a:t>
                      </a:r>
                      <a:endParaRPr lang="bg-BG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IP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0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Source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3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1624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65A94F-B212-49EA-BE2B-A82913075ED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CAE1-C9BE-4F19-8499-580C3A2AA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find the MAC </a:t>
            </a:r>
            <a:br>
              <a:rPr lang="en-US" dirty="0"/>
            </a:br>
            <a:r>
              <a:rPr lang="en-US" dirty="0"/>
              <a:t>address of the destination</a:t>
            </a:r>
          </a:p>
          <a:p>
            <a:r>
              <a:rPr lang="en-US" dirty="0"/>
              <a:t>Uses </a:t>
            </a:r>
            <a:r>
              <a:rPr lang="en-US" dirty="0">
                <a:solidFill>
                  <a:srgbClr val="F0A22E"/>
                </a:solidFill>
              </a:rPr>
              <a:t>Broadcast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7253A-7664-48BC-973D-84001D6C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 Protocol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E6E53-0665-40AB-A5BF-5EBC0417B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Image result for ARP">
            <a:extLst>
              <a:ext uri="{FF2B5EF4-FFF2-40B4-BE49-F238E27FC236}">
                <a16:creationId xmlns:a16="http://schemas.microsoft.com/office/drawing/2014/main" id="{DFC2230C-B17D-452B-9934-7920A4B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" y="2085078"/>
            <a:ext cx="6376254" cy="36312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618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F018A-594D-4312-890D-64B05FC5E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constant</a:t>
            </a:r>
          </a:p>
          <a:p>
            <a:r>
              <a:rPr lang="en-US" dirty="0"/>
              <a:t>Source and destination IP addresses are constant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A5FE-D135-4E78-B74A-50796149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communication (without router)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61E4-A49F-4766-8A67-800EE010C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593CC-1638-4208-9897-452B9C421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0" y="3555642"/>
            <a:ext cx="11123599" cy="2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507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/>
          </a:bodyPr>
          <a:lstStyle/>
          <a:p>
            <a:r>
              <a:rPr lang="en-US" dirty="0"/>
              <a:t>Host-to-Host Communication With </a:t>
            </a:r>
            <a:r>
              <a:rPr lang="en-US" dirty="0" smtClean="0"/>
              <a:t>Routers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A4204-5BA8-4CFC-AE97-5D0D6963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14" y="1200430"/>
            <a:ext cx="8839200" cy="222857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DE23A-46C4-4D88-851B-3ACC50CE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" y="4039729"/>
            <a:ext cx="4343400" cy="251229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E965D-B7A7-4B01-9A02-430C8A5EC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14" y="3887218"/>
            <a:ext cx="5753998" cy="2664400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8F4F674-B44F-47F0-B764-F79168E22E1C}"/>
              </a:ext>
            </a:extLst>
          </p:cNvPr>
          <p:cNvSpPr/>
          <p:nvPr/>
        </p:nvSpPr>
        <p:spPr>
          <a:xfrm rot="844135">
            <a:off x="2891794" y="3251659"/>
            <a:ext cx="304800" cy="816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1619BA8-32A5-4B19-8670-739FD699EF1D}"/>
              </a:ext>
            </a:extLst>
          </p:cNvPr>
          <p:cNvSpPr/>
          <p:nvPr/>
        </p:nvSpPr>
        <p:spPr>
          <a:xfrm rot="20143354">
            <a:off x="6609232" y="3185865"/>
            <a:ext cx="304800" cy="883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09416610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Host-to-Host Communication With Routers </a:t>
            </a:r>
            <a:r>
              <a:rPr lang="en-US" dirty="0" smtClean="0"/>
              <a:t>(2)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72B31-F06A-4DDC-AE1A-449F9EDE67D9}"/>
              </a:ext>
            </a:extLst>
          </p:cNvPr>
          <p:cNvSpPr/>
          <p:nvPr/>
        </p:nvSpPr>
        <p:spPr>
          <a:xfrm>
            <a:off x="554180" y="1350818"/>
            <a:ext cx="11231419" cy="113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98" dirty="0"/>
              <a:t>Source and destination MAC addresses are changed at every hop/router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C7BA5-7E76-4711-948E-C03D67BB6EF9}"/>
              </a:ext>
            </a:extLst>
          </p:cNvPr>
          <p:cNvGrpSpPr/>
          <p:nvPr/>
        </p:nvGrpSpPr>
        <p:grpSpPr>
          <a:xfrm>
            <a:off x="990600" y="2704960"/>
            <a:ext cx="10210800" cy="3692236"/>
            <a:chOff x="891129" y="1981200"/>
            <a:chExt cx="9818029" cy="3076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B4BB62-0F56-4144-AB96-0A57D8AB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29" y="1981200"/>
              <a:ext cx="9818029" cy="3076575"/>
            </a:xfrm>
            <a:prstGeom prst="round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820715A-B177-43A1-832B-4E328F74284A}"/>
                </a:ext>
              </a:extLst>
            </p:cNvPr>
            <p:cNvSpPr/>
            <p:nvPr/>
          </p:nvSpPr>
          <p:spPr>
            <a:xfrm>
              <a:off x="4646612" y="4191000"/>
              <a:ext cx="2743200" cy="457200"/>
            </a:xfrm>
            <a:prstGeom prst="round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5159789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7903B2F-ED2B-48E5-8901-649B31D4FE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3EE24-AE90-43C3-8AFB-278D29ED5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(dynamic) table that maps MAC addresses to </a:t>
            </a:r>
            <a:br>
              <a:rPr lang="en-US" dirty="0"/>
            </a:br>
            <a:r>
              <a:rPr lang="en-US" dirty="0"/>
              <a:t>ports</a:t>
            </a:r>
            <a:endParaRPr lang="bg-BG" dirty="0"/>
          </a:p>
          <a:p>
            <a:r>
              <a:rPr lang="en-US" dirty="0"/>
              <a:t>Used to find the proper </a:t>
            </a:r>
            <a:br>
              <a:rPr lang="en-US" dirty="0"/>
            </a:br>
            <a:r>
              <a:rPr lang="en-US" dirty="0"/>
              <a:t>interface when the switch </a:t>
            </a:r>
            <a:br>
              <a:rPr lang="en-US" dirty="0"/>
            </a:br>
            <a:r>
              <a:rPr lang="en-US" dirty="0"/>
              <a:t>forwards a packet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A56DB-4982-4450-8CA7-34FC9E0C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A29F4-4B4B-4B7B-A239-7CBA6AC10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535F-07B3-4A05-B1C4-9EE78AF7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808"/>
            <a:ext cx="6519290" cy="45720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5327892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F0C5E-5E4B-4A44-9B80-4654B2D9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162277147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243D7DF-AABE-4D5E-BCA0-C7FE526B1C4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6AC1-13CC-4701-8EA5-0F35789A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Different vendors use </a:t>
            </a:r>
            <a:br>
              <a:rPr lang="en-US" sz="3600" dirty="0"/>
            </a:br>
            <a:r>
              <a:rPr lang="en-US" sz="3600" dirty="0"/>
              <a:t>different names but the </a:t>
            </a:r>
            <a:br>
              <a:rPr lang="en-US" sz="3600" dirty="0"/>
            </a:br>
            <a:r>
              <a:rPr lang="en-US" sz="3600" dirty="0"/>
              <a:t>logic is similar</a:t>
            </a:r>
          </a:p>
          <a:p>
            <a:r>
              <a:rPr lang="en-US" sz="3600" dirty="0"/>
              <a:t>Typical CLI modes:</a:t>
            </a:r>
          </a:p>
          <a:p>
            <a:pPr lvl="1"/>
            <a:r>
              <a:rPr lang="en-US" sz="3100" dirty="0"/>
              <a:t>Read-only (User)</a:t>
            </a:r>
          </a:p>
          <a:p>
            <a:pPr lvl="1"/>
            <a:r>
              <a:rPr lang="en-US" sz="3100" dirty="0"/>
              <a:t>Read-write (Privilege)</a:t>
            </a:r>
          </a:p>
          <a:p>
            <a:pPr lvl="1"/>
            <a:r>
              <a:rPr lang="en-US" sz="3100" dirty="0"/>
              <a:t>Configuration (Global config)</a:t>
            </a:r>
          </a:p>
          <a:p>
            <a:pPr lvl="1"/>
            <a:r>
              <a:rPr lang="en-US" sz="3100" dirty="0"/>
              <a:t>Sub-configuration</a:t>
            </a:r>
            <a:endParaRPr lang="bg-BG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A2688-105B-49DC-827F-FC6EAE79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Introduction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7FB41-6468-4AD4-A993-2163737CE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FA235-6257-4155-9DC5-EDB0A44C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3" y="1640648"/>
            <a:ext cx="6056723" cy="42590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415401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05E96-4813-4938-8AAA-983FCAC0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C7D6D-7CD2-430C-9A57-8ADCD628AC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35F4D-947E-450C-8D60-844E0B28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4" y="1367363"/>
            <a:ext cx="6077040" cy="3961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1747FA-4DF5-4D64-B5D9-A4EEEFBA464C}"/>
              </a:ext>
            </a:extLst>
          </p:cNvPr>
          <p:cNvSpPr/>
          <p:nvPr/>
        </p:nvSpPr>
        <p:spPr>
          <a:xfrm>
            <a:off x="329317" y="2276958"/>
            <a:ext cx="2793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“enable”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14ED2-1FAA-4EF6-9056-FFB80720DB05}"/>
              </a:ext>
            </a:extLst>
          </p:cNvPr>
          <p:cNvSpPr/>
          <p:nvPr/>
        </p:nvSpPr>
        <p:spPr>
          <a:xfrm>
            <a:off x="329317" y="3099070"/>
            <a:ext cx="4698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“configure terminal”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1E21D-1174-4426-B97D-C9EDCE99EA8C}"/>
              </a:ext>
            </a:extLst>
          </p:cNvPr>
          <p:cNvCxnSpPr>
            <a:stCxn id="13" idx="3"/>
          </p:cNvCxnSpPr>
          <p:nvPr/>
        </p:nvCxnSpPr>
        <p:spPr>
          <a:xfrm flipV="1">
            <a:off x="3122516" y="2575908"/>
            <a:ext cx="3962400" cy="88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87B7B-0FFF-468B-87DB-40FC7B7EA8F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27516" y="3400939"/>
            <a:ext cx="2057400" cy="5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52EB5-992E-46F9-9BAC-28DBC677A167}"/>
              </a:ext>
            </a:extLst>
          </p:cNvPr>
          <p:cNvSpPr/>
          <p:nvPr/>
        </p:nvSpPr>
        <p:spPr>
          <a:xfrm>
            <a:off x="329316" y="3927485"/>
            <a:ext cx="3402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Interface, VLAN, routing, etc. 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72A859-4F60-4BED-B2FB-FC612FC8929D}"/>
              </a:ext>
            </a:extLst>
          </p:cNvPr>
          <p:cNvCxnSpPr>
            <a:cxnSpLocks/>
          </p:cNvCxnSpPr>
          <p:nvPr/>
        </p:nvCxnSpPr>
        <p:spPr>
          <a:xfrm>
            <a:off x="3655916" y="4294869"/>
            <a:ext cx="3429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D0F3B5-0AA7-4471-AE1D-228FAFA27722}"/>
              </a:ext>
            </a:extLst>
          </p:cNvPr>
          <p:cNvSpPr/>
          <p:nvPr/>
        </p:nvSpPr>
        <p:spPr>
          <a:xfrm>
            <a:off x="6856316" y="5793458"/>
            <a:ext cx="41903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to go back, type “exit”</a:t>
            </a:r>
            <a:endParaRPr lang="bg-BG" sz="34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C96A2-6C72-44BA-A8C7-8D235F14B2CF}"/>
              </a:ext>
            </a:extLst>
          </p:cNvPr>
          <p:cNvGrpSpPr/>
          <p:nvPr/>
        </p:nvGrpSpPr>
        <p:grpSpPr>
          <a:xfrm>
            <a:off x="7999316" y="2620931"/>
            <a:ext cx="2057400" cy="3184232"/>
            <a:chOff x="7923212" y="2396170"/>
            <a:chExt cx="2057400" cy="324654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6CE36E-2916-481A-A284-D605DA409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4051005"/>
              <a:ext cx="2057400" cy="159171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161E1D-0843-4585-9C79-70ADB9EF3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3255150"/>
              <a:ext cx="2057400" cy="238756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80511D-A2BF-4F99-A30B-76AF4C066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2396170"/>
              <a:ext cx="2057400" cy="324654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14373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at each level to see the available commands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8303-CBFF-46A1-BB1A-8605BECF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26" y="1942393"/>
            <a:ext cx="7898599" cy="48246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E671B60-7B2C-4096-90DA-F2DD722DA807}"/>
              </a:ext>
            </a:extLst>
          </p:cNvPr>
          <p:cNvSpPr/>
          <p:nvPr/>
        </p:nvSpPr>
        <p:spPr>
          <a:xfrm rot="1691320">
            <a:off x="3025818" y="2855026"/>
            <a:ext cx="220575" cy="662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07611201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as you type to see:</a:t>
            </a:r>
          </a:p>
          <a:p>
            <a:pPr lvl="1"/>
            <a:r>
              <a:rPr lang="en-US" dirty="0"/>
              <a:t>how to finish a command</a:t>
            </a:r>
          </a:p>
          <a:p>
            <a:pPr lvl="1"/>
            <a:r>
              <a:rPr lang="en-US" dirty="0"/>
              <a:t>what is/are the next word in the command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FF6C5-62F4-4D67-84C3-0DCFBC57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4" y="3205018"/>
            <a:ext cx="10058400" cy="34824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85806669-552F-46E6-8F54-87035B6CBDE8}"/>
              </a:ext>
            </a:extLst>
          </p:cNvPr>
          <p:cNvSpPr/>
          <p:nvPr/>
        </p:nvSpPr>
        <p:spPr>
          <a:xfrm rot="1691320">
            <a:off x="3201309" y="4271122"/>
            <a:ext cx="220575" cy="662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2301301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TAB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9B4DA-5694-437D-AA9B-A81D3873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2" y="1431069"/>
            <a:ext cx="10635688" cy="27360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A6B446-FBC9-4622-8565-D6C39C1CE728}"/>
              </a:ext>
            </a:extLst>
          </p:cNvPr>
          <p:cNvSpPr/>
          <p:nvPr/>
        </p:nvSpPr>
        <p:spPr>
          <a:xfrm>
            <a:off x="1032886" y="4614801"/>
            <a:ext cx="925642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Hit the TAB key here to autocomplete “configure”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56B8C0-E8DC-4032-AD94-5499E5E22B8C}"/>
              </a:ext>
            </a:extLst>
          </p:cNvPr>
          <p:cNvSpPr/>
          <p:nvPr/>
        </p:nvSpPr>
        <p:spPr>
          <a:xfrm rot="9828794">
            <a:off x="2559025" y="3314651"/>
            <a:ext cx="212346" cy="118299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9794187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94BA49-86CF-48F5-92BD-D42F0F585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Ping (Layer 3)</a:t>
            </a:r>
          </a:p>
          <a:p>
            <a:r>
              <a:rPr lang="en-US" dirty="0"/>
              <a:t>Traceroute (Layer 3)</a:t>
            </a:r>
          </a:p>
          <a:p>
            <a:r>
              <a:rPr lang="en-US" dirty="0"/>
              <a:t>LLDP (Layer 2)</a:t>
            </a:r>
          </a:p>
          <a:p>
            <a:r>
              <a:rPr lang="en-US" dirty="0"/>
              <a:t>CDP (Layer 2)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617CF-4043-463E-A04A-9AF11A11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Connectivity Checks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A422-A23A-4481-8811-F232CC9C0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98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7430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access, security and VLANS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configuration file must be saved to survive reboot</a:t>
            </a:r>
          </a:p>
          <a:p>
            <a:r>
              <a:rPr lang="en-US" dirty="0"/>
              <a:t>To save the running </a:t>
            </a:r>
            <a:br>
              <a:rPr lang="en-US" dirty="0"/>
            </a:br>
            <a:r>
              <a:rPr lang="en-US" dirty="0"/>
              <a:t>configuration file (stored in RAM) to the startup </a:t>
            </a:r>
            <a:br>
              <a:rPr lang="en-US" dirty="0"/>
            </a:br>
            <a:r>
              <a:rPr lang="en-US" dirty="0"/>
              <a:t>configuration file (stored in NVRAM), use either:</a:t>
            </a:r>
          </a:p>
          <a:p>
            <a:pPr lvl="2"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copy run start</a:t>
            </a:r>
          </a:p>
          <a:p>
            <a:pPr lvl="2"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</a:rPr>
              <a:t>write memory 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configuration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703" y="2471692"/>
            <a:ext cx="6131422" cy="2366639"/>
          </a:xfrm>
          <a:prstGeom prst="rect">
            <a:avLst/>
          </a:prstGeom>
          <a:solidFill>
            <a:schemeClr val="accent1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2926181" y="3259095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running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88271" y="3259096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066" y="3429000"/>
            <a:ext cx="1592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0D9"/>
                </a:solidFill>
              </a:rPr>
              <a:t>configuration</a:t>
            </a:r>
          </a:p>
          <a:p>
            <a:r>
              <a:rPr lang="en-US" sz="2000" b="1" dirty="0">
                <a:solidFill>
                  <a:srgbClr val="FFF0D9"/>
                </a:solidFill>
              </a:rPr>
              <a:t>changes</a:t>
            </a:r>
            <a:endParaRPr lang="bg-BG" sz="2000" b="1" dirty="0">
              <a:solidFill>
                <a:srgbClr val="FFF0D9"/>
              </a:solidFill>
            </a:endParaRPr>
          </a:p>
        </p:txBody>
      </p:sp>
      <p:sp>
        <p:nvSpPr>
          <p:cNvPr id="11" name="Arrow: Right 8"/>
          <p:cNvSpPr/>
          <p:nvPr/>
        </p:nvSpPr>
        <p:spPr>
          <a:xfrm>
            <a:off x="2057388" y="3655012"/>
            <a:ext cx="753984" cy="199358"/>
          </a:xfrm>
          <a:prstGeom prst="rightArrow">
            <a:avLst>
              <a:gd name="adj1" fmla="val 50000"/>
              <a:gd name="adj2" fmla="val 6264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Curved Down 9"/>
          <p:cNvSpPr/>
          <p:nvPr/>
        </p:nvSpPr>
        <p:spPr>
          <a:xfrm>
            <a:off x="3823352" y="2613369"/>
            <a:ext cx="1185902" cy="552465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5554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saved configuration file (startup config file) will go </a:t>
            </a:r>
            <a:br>
              <a:rPr lang="en-US" dirty="0"/>
            </a:br>
            <a:r>
              <a:rPr lang="en-US" dirty="0"/>
              <a:t>in the RAM (the running </a:t>
            </a:r>
            <a:br>
              <a:rPr lang="en-US" dirty="0"/>
            </a:br>
            <a:r>
              <a:rPr lang="en-US" dirty="0"/>
              <a:t>config file) when: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the device is restarted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a </a:t>
            </a:r>
            <a:r>
              <a:rPr lang="en-US" sz="3600" dirty="0">
                <a:solidFill>
                  <a:schemeClr val="bg1"/>
                </a:solidFill>
              </a:rPr>
              <a:t>copy start run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command is executed</a:t>
            </a:r>
            <a:endParaRPr lang="bg-BG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configuration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7717" y="2556498"/>
            <a:ext cx="4499018" cy="2366639"/>
          </a:xfrm>
          <a:prstGeom prst="rect">
            <a:avLst/>
          </a:prstGeom>
          <a:solidFill>
            <a:schemeClr val="accent1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8" name="Rectangle 7"/>
          <p:cNvSpPr/>
          <p:nvPr/>
        </p:nvSpPr>
        <p:spPr>
          <a:xfrm>
            <a:off x="1776022" y="3386686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running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8112" y="3386687"/>
            <a:ext cx="1240883" cy="961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config</a:t>
            </a:r>
            <a:endParaRPr lang="bg-BG" b="1" dirty="0">
              <a:solidFill>
                <a:srgbClr val="00B050"/>
              </a:solidFill>
            </a:endParaRPr>
          </a:p>
        </p:txBody>
      </p:sp>
      <p:sp>
        <p:nvSpPr>
          <p:cNvPr id="13" name="Arrow: Curved Down 10">
            <a:extLst>
              <a:ext uri="{FF2B5EF4-FFF2-40B4-BE49-F238E27FC236}">
                <a16:creationId xmlns:a16="http://schemas.microsoft.com/office/drawing/2014/main" id="{62F4C0CA-2C74-40F2-97DC-EACF64385699}"/>
              </a:ext>
            </a:extLst>
          </p:cNvPr>
          <p:cNvSpPr/>
          <p:nvPr/>
        </p:nvSpPr>
        <p:spPr>
          <a:xfrm flipH="1">
            <a:off x="2669487" y="2759860"/>
            <a:ext cx="1123782" cy="466249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172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60246-A670-4E24-B42F-777076B1A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ARPANET</a:t>
            </a:r>
            <a:r>
              <a:rPr lang="en-US" dirty="0"/>
              <a:t> - The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dvanced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esearch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rojects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gency </a:t>
            </a:r>
            <a:r>
              <a:rPr lang="en-US" dirty="0" err="1">
                <a:solidFill>
                  <a:schemeClr val="bg1"/>
                </a:solidFill>
              </a:rPr>
              <a:t>NET</a:t>
            </a:r>
            <a:r>
              <a:rPr lang="en-US" dirty="0" err="1"/>
              <a:t>work</a:t>
            </a:r>
            <a:endParaRPr lang="en-US" dirty="0"/>
          </a:p>
          <a:p>
            <a:r>
              <a:rPr lang="en-US" dirty="0"/>
              <a:t>Established in 1969</a:t>
            </a:r>
          </a:p>
          <a:p>
            <a:r>
              <a:rPr lang="en-US" dirty="0"/>
              <a:t>It is the first packet switching network which will use </a:t>
            </a:r>
            <a:r>
              <a:rPr lang="en-US" dirty="0">
                <a:solidFill>
                  <a:schemeClr val="bg1"/>
                </a:solidFill>
              </a:rPr>
              <a:t>TCP/IP</a:t>
            </a:r>
          </a:p>
          <a:p>
            <a:r>
              <a:rPr lang="en-US" dirty="0"/>
              <a:t>It was designed for scientific purposes and to share computer </a:t>
            </a:r>
            <a:br>
              <a:rPr lang="en-US" dirty="0"/>
            </a:br>
            <a:r>
              <a:rPr lang="en-US" dirty="0"/>
              <a:t>resources</a:t>
            </a:r>
          </a:p>
          <a:p>
            <a:r>
              <a:rPr lang="en-US" dirty="0"/>
              <a:t>It </a:t>
            </a:r>
            <a:r>
              <a:rPr lang="en-US" u="sng" dirty="0"/>
              <a:t>did not </a:t>
            </a:r>
            <a:r>
              <a:rPr lang="en-US" dirty="0"/>
              <a:t>start as military purpose network and it was </a:t>
            </a:r>
            <a:r>
              <a:rPr lang="en-US" u="sng" dirty="0"/>
              <a:t>not </a:t>
            </a:r>
            <a:br>
              <a:rPr lang="en-US" u="sng" dirty="0"/>
            </a:br>
            <a:r>
              <a:rPr lang="en-US" u="sng" dirty="0"/>
              <a:t>designed</a:t>
            </a:r>
            <a:r>
              <a:rPr lang="en-US" dirty="0"/>
              <a:t> to survive a nuclear attack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65D61-8C57-4091-82EA-B8AD4DB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start?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03A1-1165-4D3A-AB37-079B88B38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9284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A79393-FD18-48E8-AD24-EF49E53D2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"/>
            <a:r>
              <a:rPr lang="en-US" dirty="0"/>
              <a:t>Out-of-band: </a:t>
            </a:r>
          </a:p>
          <a:p>
            <a:pPr lvl="2"/>
            <a:r>
              <a:rPr lang="en-US" dirty="0"/>
              <a:t>Management traffic uses separate path from the user traffic</a:t>
            </a:r>
          </a:p>
          <a:p>
            <a:pPr lvl="2"/>
            <a:r>
              <a:rPr lang="en-US" dirty="0"/>
              <a:t>Typical protocol: </a:t>
            </a:r>
            <a:r>
              <a:rPr lang="en-US" u="sng" dirty="0"/>
              <a:t>Console</a:t>
            </a:r>
            <a:r>
              <a:rPr lang="en-US" dirty="0"/>
              <a:t> </a:t>
            </a:r>
          </a:p>
          <a:p>
            <a:r>
              <a:rPr lang="en-US" dirty="0"/>
              <a:t>In-band management</a:t>
            </a:r>
          </a:p>
          <a:p>
            <a:pPr lvl="2"/>
            <a:r>
              <a:rPr lang="en-US" dirty="0"/>
              <a:t>Management traffic travels the same path as user traffic</a:t>
            </a:r>
          </a:p>
          <a:p>
            <a:pPr lvl="2"/>
            <a:r>
              <a:rPr lang="en-US" dirty="0"/>
              <a:t>Typical protocols: </a:t>
            </a:r>
            <a:r>
              <a:rPr lang="en-US" u="sng" dirty="0"/>
              <a:t>Telnet, SSH, SNMP, Web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0CC10-B880-43BC-8161-B461A90C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Out-of-band vs in-band management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55DE-D03E-4C6C-AB5B-EC81941BFF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5065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F86E972-E06F-46DE-B877-3A09A5307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293142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A18F7-9964-4E6E-A190-261FF247EF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Management session on </a:t>
            </a:r>
            <a:br>
              <a:rPr lang="en-US" dirty="0"/>
            </a:br>
            <a:r>
              <a:rPr lang="en-US" dirty="0"/>
              <a:t>top of existing data </a:t>
            </a:r>
            <a:br>
              <a:rPr lang="en-US" dirty="0"/>
            </a:br>
            <a:r>
              <a:rPr lang="en-US" dirty="0"/>
              <a:t>connection</a:t>
            </a:r>
          </a:p>
          <a:p>
            <a:r>
              <a:rPr lang="en-US" dirty="0"/>
              <a:t>Needs L3 connectivity – </a:t>
            </a:r>
            <a:br>
              <a:rPr lang="en-US" dirty="0"/>
            </a:br>
            <a:r>
              <a:rPr lang="en-US" dirty="0">
                <a:solidFill>
                  <a:srgbClr val="F0A22E"/>
                </a:solidFill>
              </a:rPr>
              <a:t>IP addresses are required</a:t>
            </a:r>
          </a:p>
          <a:p>
            <a:r>
              <a:rPr lang="en-US" dirty="0"/>
              <a:t>More convenient to use </a:t>
            </a:r>
            <a:br>
              <a:rPr lang="en-US" dirty="0"/>
            </a:br>
            <a:r>
              <a:rPr lang="en-US" dirty="0"/>
              <a:t>but not always secure and </a:t>
            </a:r>
            <a:br>
              <a:rPr lang="en-US" dirty="0"/>
            </a:br>
            <a:r>
              <a:rPr lang="en-US" dirty="0"/>
              <a:t>reliable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7621E-C9F2-4DC5-ACA9-30F3B6BD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In-band management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ACC29-8608-4256-8361-E3CA66DCA1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4555E-BCF2-4D04-ABC1-7834B5857373}"/>
              </a:ext>
            </a:extLst>
          </p:cNvPr>
          <p:cNvGrpSpPr/>
          <p:nvPr/>
        </p:nvGrpSpPr>
        <p:grpSpPr>
          <a:xfrm>
            <a:off x="114222" y="2156691"/>
            <a:ext cx="5981778" cy="2895600"/>
            <a:chOff x="2894012" y="1933366"/>
            <a:chExt cx="7006169" cy="27533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BBA0C9-6956-46EE-BCBD-2450B831227D}"/>
                </a:ext>
              </a:extLst>
            </p:cNvPr>
            <p:cNvGrpSpPr/>
            <p:nvPr/>
          </p:nvGrpSpPr>
          <p:grpSpPr>
            <a:xfrm>
              <a:off x="2894012" y="1933366"/>
              <a:ext cx="7006169" cy="2753363"/>
              <a:chOff x="2894012" y="1933366"/>
              <a:chExt cx="7006169" cy="27533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023B009-1B55-474A-8367-C2361A529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012" y="1933366"/>
                <a:ext cx="7006169" cy="2753363"/>
              </a:xfrm>
              <a:prstGeom prst="roundRect">
                <a:avLst/>
              </a:prstGeom>
            </p:spPr>
          </p:pic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55EA51A-3704-4CBA-BDDE-B51DAEC8B718}"/>
                  </a:ext>
                </a:extLst>
              </p:cNvPr>
              <p:cNvSpPr/>
              <p:nvPr/>
            </p:nvSpPr>
            <p:spPr>
              <a:xfrm>
                <a:off x="3503612" y="2667000"/>
                <a:ext cx="3124200" cy="381000"/>
              </a:xfrm>
              <a:prstGeom prst="roundRect">
                <a:avLst/>
              </a:prstGeom>
              <a:solidFill>
                <a:srgbClr val="FFC000">
                  <a:alpha val="25098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D2FBFBD-9579-403F-A6EA-A062EED64873}"/>
                </a:ext>
              </a:extLst>
            </p:cNvPr>
            <p:cNvSpPr/>
            <p:nvPr/>
          </p:nvSpPr>
          <p:spPr>
            <a:xfrm>
              <a:off x="4951412" y="3124200"/>
              <a:ext cx="228600" cy="457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52805311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31187-410B-439A-B9BE-7AB09F911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Physically</a:t>
            </a:r>
            <a:r>
              <a:rPr lang="en-US" dirty="0"/>
              <a:t> secure the devices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SSH</a:t>
            </a:r>
            <a:r>
              <a:rPr lang="en-US" dirty="0"/>
              <a:t> instead of Telnet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SNMPv3</a:t>
            </a:r>
            <a:r>
              <a:rPr lang="en-US" dirty="0"/>
              <a:t> instead of v1 or v2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HTTPS</a:t>
            </a:r>
            <a:r>
              <a:rPr lang="en-US" dirty="0"/>
              <a:t> instead of HTTP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Out-of-band</a:t>
            </a:r>
            <a:r>
              <a:rPr lang="en-US" dirty="0"/>
              <a:t> management (console) is considered more secure than in-band management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chemeClr val="bg1"/>
                </a:solidFill>
              </a:rPr>
              <a:t>strong passwords </a:t>
            </a:r>
            <a:r>
              <a:rPr lang="en-US" dirty="0"/>
              <a:t>for each privilege level and method of access (console, VTY) 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8836D-F24F-448B-80F6-7CD4620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access </a:t>
            </a:r>
            <a:r>
              <a:rPr lang="en-US" dirty="0"/>
              <a:t>- best practices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2363F-738D-445A-9B5C-8B2808446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8569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E3F58B8-2C44-4C43-B650-8317F0569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5120123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F63C-7467-4511-B6AA-C33D2DA53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4800" y="1353867"/>
            <a:ext cx="6610435" cy="5027884"/>
          </a:xfrm>
        </p:spPr>
        <p:txBody>
          <a:bodyPr/>
          <a:lstStyle/>
          <a:p>
            <a:r>
              <a:rPr lang="en-US" dirty="0"/>
              <a:t>Used to connect to end-user </a:t>
            </a:r>
            <a:br>
              <a:rPr lang="en-US" dirty="0"/>
            </a:br>
            <a:r>
              <a:rPr lang="en-US" dirty="0"/>
              <a:t>devices</a:t>
            </a:r>
          </a:p>
          <a:p>
            <a:r>
              <a:rPr lang="en-US" dirty="0"/>
              <a:t>Can be associated with only one VLAN</a:t>
            </a:r>
          </a:p>
          <a:p>
            <a:r>
              <a:rPr lang="en-US" dirty="0"/>
              <a:t>Uses the “normal” ethernet </a:t>
            </a:r>
            <a:br>
              <a:rPr lang="en-US" dirty="0"/>
            </a:br>
            <a:r>
              <a:rPr lang="en-US" dirty="0"/>
              <a:t>frame where there is no VLAN </a:t>
            </a:r>
            <a:br>
              <a:rPr lang="en-US" dirty="0"/>
            </a:br>
            <a:r>
              <a:rPr lang="en-US" dirty="0"/>
              <a:t>information - </a:t>
            </a:r>
            <a:r>
              <a:rPr lang="en-US" u="sng" dirty="0"/>
              <a:t>no VLAN tag</a:t>
            </a:r>
            <a:endParaRPr lang="bg-BG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9818B-DB38-46EE-91DA-61692578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(untagged) ports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D851C-D55B-444C-88BC-AA152061DD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8DB9E-9C49-4E24-8C26-48DA20733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9" y="1757644"/>
            <a:ext cx="4336435" cy="3869433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398763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E3F58B8-2C44-4C43-B650-8317F0569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51283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EF63C-7467-4511-B6AA-C33D2DA53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9657" y="1353867"/>
            <a:ext cx="5485578" cy="5027884"/>
          </a:xfrm>
        </p:spPr>
        <p:txBody>
          <a:bodyPr/>
          <a:lstStyle/>
          <a:p>
            <a:r>
              <a:rPr lang="en-US" dirty="0"/>
              <a:t>Used to connect between </a:t>
            </a:r>
            <a:br>
              <a:rPr lang="en-US" dirty="0"/>
            </a:br>
            <a:r>
              <a:rPr lang="en-US" dirty="0"/>
              <a:t>switches</a:t>
            </a:r>
          </a:p>
          <a:p>
            <a:r>
              <a:rPr lang="en-US" dirty="0"/>
              <a:t>Can carry information </a:t>
            </a:r>
            <a:br>
              <a:rPr lang="en-US" dirty="0"/>
            </a:br>
            <a:r>
              <a:rPr lang="en-US" dirty="0"/>
              <a:t>from/to multiple VLANs</a:t>
            </a:r>
          </a:p>
          <a:p>
            <a:r>
              <a:rPr lang="en-US" dirty="0"/>
              <a:t>Uses the 802.1Q tagged </a:t>
            </a:r>
            <a:br>
              <a:rPr lang="en-US" dirty="0"/>
            </a:br>
            <a:r>
              <a:rPr lang="en-US" dirty="0"/>
              <a:t>frame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9818B-DB38-46EE-91DA-61692578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Trunk (tagged) ports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D851C-D55B-444C-88BC-AA152061DD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76A67-63BC-40F0-AD34-A7C6C281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97" y="1353867"/>
            <a:ext cx="5730403" cy="236181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8" name="Picture 2" descr="https://learningnetwork.cisco.com/servlet/JiveServlet/showImage/2-487679-311714/pastedImage_0.png">
            <a:extLst>
              <a:ext uri="{FF2B5EF4-FFF2-40B4-BE49-F238E27FC236}">
                <a16:creationId xmlns:a16="http://schemas.microsoft.com/office/drawing/2014/main" id="{E23DAF99-FA3D-4527-A583-20FC4F03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7" y="3846148"/>
            <a:ext cx="5730403" cy="2587627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9595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4E35E0-142F-4513-91C0-4B6D00DC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 between switches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0EA57-1FFB-4434-AFDA-5F30A02DC5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59C30-EFA7-40C7-8014-F11CAC2F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33" y="2545358"/>
            <a:ext cx="9166330" cy="377794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softEdge rad="3175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B647F8-53BC-4320-9EA9-FB3B10B3A352}"/>
              </a:ext>
            </a:extLst>
          </p:cNvPr>
          <p:cNvSpPr/>
          <p:nvPr/>
        </p:nvSpPr>
        <p:spPr bwMode="auto">
          <a:xfrm>
            <a:off x="1230834" y="4328933"/>
            <a:ext cx="1072528" cy="486136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accent6">
                <a:lumMod val="1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Untagged</a:t>
            </a:r>
            <a:endParaRPr lang="bg-BG" sz="1600" b="1" dirty="0">
              <a:solidFill>
                <a:schemeClr val="accent6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3F1460-105C-49C2-AB19-0FC5BEE618E1}"/>
              </a:ext>
            </a:extLst>
          </p:cNvPr>
          <p:cNvGrpSpPr/>
          <p:nvPr/>
        </p:nvGrpSpPr>
        <p:grpSpPr>
          <a:xfrm>
            <a:off x="2703627" y="2637957"/>
            <a:ext cx="1960970" cy="486136"/>
            <a:chOff x="7020983" y="1875528"/>
            <a:chExt cx="2366964" cy="4861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B0A71F-2D17-46EB-9D5B-F4DA09E68ECE}"/>
                </a:ext>
              </a:extLst>
            </p:cNvPr>
            <p:cNvSpPr/>
            <p:nvPr/>
          </p:nvSpPr>
          <p:spPr bwMode="auto">
            <a:xfrm>
              <a:off x="7020983" y="1875528"/>
              <a:ext cx="2366964" cy="486136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 w="571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EE4E68D-1753-4B6A-B9B4-945B6291A4A6}"/>
                </a:ext>
              </a:extLst>
            </p:cNvPr>
            <p:cNvSpPr/>
            <p:nvPr/>
          </p:nvSpPr>
          <p:spPr bwMode="auto">
            <a:xfrm>
              <a:off x="7419372" y="1898247"/>
              <a:ext cx="1018543" cy="463417"/>
            </a:xfrm>
            <a:prstGeom prst="roundRect">
              <a:avLst/>
            </a:prstGeom>
            <a:solidFill>
              <a:srgbClr val="F87474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1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VLAN 1</a:t>
              </a:r>
              <a:endParaRPr lang="bg-BG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E0BE8-D59F-4C69-B0DF-6F783B6FCADD}"/>
              </a:ext>
            </a:extLst>
          </p:cNvPr>
          <p:cNvSpPr/>
          <p:nvPr/>
        </p:nvSpPr>
        <p:spPr bwMode="auto">
          <a:xfrm>
            <a:off x="7790547" y="2660676"/>
            <a:ext cx="1072528" cy="486136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accent6">
                <a:lumMod val="10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Untagged</a:t>
            </a:r>
            <a:endParaRPr lang="bg-BG" sz="1600" b="1" dirty="0">
              <a:solidFill>
                <a:schemeClr val="accent6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493988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62 L 0.00117 -0.00162 C 0.00078 -0.01783 -0.00104 -0.06297 0.00117 -0.07778 C 0.00169 -0.08102 0.0069 -0.08102 0.0069 -0.08102 C 0.01419 -0.08056 0.02149 -0.08033 0.02865 -0.0794 C 0.03034 -0.07917 0.03177 -0.07778 0.03347 -0.07778 C 0.0461 -0.07778 0.05873 -0.07871 0.07149 -0.0794 C 0.07175 -0.08102 0.0724 -0.08264 0.0724 -0.08449 C 0.0724 -0.08889 0.0711 -0.09028 0.06953 -0.09283 C 0.06511 -0.13195 0.06758 -0.10718 0.06758 -0.19746 C 0.06758 -0.21111 0.06771 -0.22454 0.06862 -0.23797 C 0.06875 -0.24098 0.0724 -0.24283 0.07331 -0.24306 C 0.07839 -0.24398 0.08347 -0.24422 0.08854 -0.24468 C 0.09584 -0.24422 0.10313 -0.24398 0.11042 -0.24306 C 0.11133 -0.24306 0.11224 -0.24167 0.11315 -0.24144 C 0.11537 -0.24074 0.11758 -0.24028 0.11979 -0.23982 C 0.12552 -0.23635 0.12057 -0.23843 0.13034 -0.23982 C 0.13659 -0.24051 0.14935 -0.24144 0.14935 -0.24144 " pathEditMode="relative" ptsTypes="AAAAAAAAAAAAAAAAAA">
                                      <p:cBhvr>
                                        <p:cTn id="1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3.33333E-6 0.00023 C -0.00039 -0.00046 -0.00078 -0.00116 -0.00078 -0.00162 C -0.00078 -0.00231 0.00078 -0.00278 0.00183 -0.00324 C 0.00352 -0.00324 0.00508 -0.00301 0.00677 -0.00301 C 0.01381 -0.00278 0.03086 -0.00278 0.03685 -0.00255 C 0.0392 -0.00278 0.04141 -0.00278 0.04362 -0.00278 C 0.04974 -0.00301 0.0612 -0.00324 0.06693 -0.00324 C 0.06784 -0.00324 0.06875 -0.00347 0.0698 -0.00347 C 0.07305 -0.0037 0.07513 -0.0037 0.07852 -0.00393 C 0.08412 -0.0037 0.08972 -0.0037 0.09506 -0.0037 C 0.09623 -0.00347 0.09701 -0.00347 0.09805 -0.00347 C 0.10508 -0.00324 0.11224 -0.00324 0.11953 -0.00324 C 0.1211 -0.00324 0.12279 -0.00301 0.12435 -0.00301 C 0.12526 -0.00301 0.12618 -0.00278 0.12722 -0.00278 C 0.13269 -0.00278 0.13802 -0.00301 0.14362 -0.00301 C 0.14466 -0.00301 0.14558 -0.00324 0.14662 -0.00324 C 0.15612 -0.0037 0.16394 -0.00347 0.17487 -0.0037 C 0.17644 -0.0037 0.17813 -0.0037 0.17982 -0.00393 C 0.18073 -0.00393 0.18164 -0.00393 0.18256 -0.00393 C 0.203 -0.00393 0.22331 -0.00393 0.24375 -0.00393 C 0.2448 -0.0037 0.24571 -0.0037 0.24675 -0.0037 C 0.25638 -0.00324 0.25873 -0.00347 0.27188 -0.0037 C 0.27383 -0.0037 0.27565 -0.0037 0.27774 -0.00393 C 0.28412 -0.00393 0.29883 -0.00417 0.30495 -0.00417 C 0.30808 -0.00417 0.31146 -0.0044 0.31459 -0.0044 C 0.31563 -0.0044 0.31654 -0.0044 0.31758 -0.0044 C 0.32435 -0.0044 0.32735 -0.0044 0.33308 -0.00417 C 0.33412 -0.00417 0.33503 -0.00393 0.33607 -0.00393 C 0.33881 -0.0037 0.3418 -0.0037 0.34466 -0.0037 C 0.34701 -0.00347 0.34935 -0.00347 0.35157 -0.00347 C 0.36159 -0.00347 0.37162 -0.00347 0.38177 -0.0037 C 0.38399 -0.0037 0.38633 -0.00393 0.38855 -0.00393 C 0.39284 -0.00393 0.39688 -0.0037 0.40118 -0.0037 C 0.40157 -0.00301 0.40235 -0.00185 0.403 -0.00116 C 0.40391 -0.00023 0.40456 -0.00023 0.40521 0.0007 C 0.40521 0.00116 0.40521 0.00162 0.40521 0.00232 " pathEditMode="relative" rAng="0" ptsTypes="AAAAAAAAAAAAAAAAAAAAAAAAAAAAAAAAAAAAA">
                                      <p:cBhvr>
                                        <p:cTn id="2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324 L -0.00039 -0.00324 C -0.00143 0.00116 -0.00234 0.00556 -0.00325 0.01018 C -0.00416 0.01412 -0.0039 0.0162 -0.00612 0.01852 C -0.00703 0.01944 -0.00794 0.02014 -0.00898 0.02037 C -0.01406 0.0213 -0.01914 0.0213 -0.02422 0.02199 C -0.02916 0.02268 -0.03528 0.02384 -0.04036 0.02523 C -0.04192 0.02593 -0.04349 0.02639 -0.04505 0.02708 C -0.05078 0.02639 -0.05651 0.02639 -0.06211 0.02523 C -0.06315 0.02523 -0.06497 0.02199 -0.06497 0.02361 C -0.06562 0.04907 -0.06458 0.07431 -0.06406 0.09954 C -0.06393 0.10139 -0.06341 0.10301 -0.06302 0.10463 C -0.06393 0.13056 -0.06471 0.13056 -0.06302 0.1537 C -0.06289 0.15694 -0.06185 0.16204 -0.0612 0.16551 C -0.06185 0.16667 -0.06224 0.16875 -0.06302 0.16875 C -0.06914 0.16944 -0.07513 0.16806 -0.08112 0.16713 C -0.08216 0.1669 -0.08294 0.16574 -0.08398 0.16551 C -0.0862 0.16458 -0.08841 0.16435 -0.09062 0.16389 C -0.10091 0.16458 -0.1108 0.16412 -0.12096 0.16713 C -0.12226 0.16759 -0.12343 0.16829 -0.12474 0.16875 C -0.13099 0.18542 -0.12578 0.16968 -0.1276 0.21435 C -0.12773 0.21713 -0.1289 0.22338 -0.12942 0.22616 C -0.12851 0.22685 -0.12747 0.22685 -0.12669 0.22801 C -0.125 0.23032 -0.12448 0.23472 -0.12383 0.23796 C -0.12643 0.24491 -0.12565 0.2412 -0.12565 0.25 " pathEditMode="relative" ptsTypes="AAAAAAAAAAAAAAAAAAAAAAAAA">
                                      <p:cBhvr>
                                        <p:cTn id="45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6" grpId="0" animBg="1"/>
      <p:bldP spid="1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1A08337-A57C-4829-88FA-10670E5E9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5424923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B605-CA71-4575-B338-85532689A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5636" y="1353867"/>
            <a:ext cx="6499600" cy="5027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IEEE 802.1Q tag to identify </a:t>
            </a:r>
            <a:br>
              <a:rPr lang="en-US" dirty="0"/>
            </a:br>
            <a:r>
              <a:rPr lang="en-US" dirty="0"/>
              <a:t>each frame</a:t>
            </a:r>
          </a:p>
          <a:p>
            <a:r>
              <a:rPr lang="en-US" dirty="0"/>
              <a:t>A trunk carries multiple tagged </a:t>
            </a:r>
            <a:br>
              <a:rPr lang="en-US" dirty="0"/>
            </a:br>
            <a:r>
              <a:rPr lang="en-US" dirty="0"/>
              <a:t>VLANs and (maximum) one </a:t>
            </a:r>
            <a:br>
              <a:rPr lang="en-US" dirty="0"/>
            </a:br>
            <a:r>
              <a:rPr lang="en-US" dirty="0"/>
              <a:t>untagged VLAN</a:t>
            </a:r>
          </a:p>
          <a:p>
            <a:r>
              <a:rPr lang="en-US" dirty="0"/>
              <a:t>The untagged VLAN on a trunk is </a:t>
            </a:r>
            <a:br>
              <a:rPr lang="en-US" dirty="0"/>
            </a:br>
            <a:r>
              <a:rPr lang="en-US" dirty="0"/>
              <a:t>called:</a:t>
            </a:r>
          </a:p>
          <a:p>
            <a:pPr lvl="2"/>
            <a:r>
              <a:rPr lang="en-US" dirty="0"/>
              <a:t>Native VLAN (Cisco)</a:t>
            </a:r>
          </a:p>
          <a:p>
            <a:pPr lvl="2"/>
            <a:r>
              <a:rPr lang="en-US" dirty="0"/>
              <a:t>PVID (HPE Comware)</a:t>
            </a:r>
          </a:p>
          <a:p>
            <a:pPr lvl="2"/>
            <a:r>
              <a:rPr lang="en-US" dirty="0"/>
              <a:t>Untagged VLAN (HPE Provision)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910665-9357-446A-9C94-57F19C9A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Trunk port details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6B628-078F-4DFD-ADDC-76EED86FD6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8ABF46-EBE8-4FBB-B3F3-85E2D8490621}"/>
              </a:ext>
            </a:extLst>
          </p:cNvPr>
          <p:cNvGrpSpPr/>
          <p:nvPr/>
        </p:nvGrpSpPr>
        <p:grpSpPr>
          <a:xfrm>
            <a:off x="142828" y="2130175"/>
            <a:ext cx="5140372" cy="3226915"/>
            <a:chOff x="1979612" y="3733800"/>
            <a:chExt cx="6172200" cy="2709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10E40C-724B-4587-8AB7-500B7C25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12" y="3733800"/>
              <a:ext cx="6172200" cy="270926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398EC4-F531-465F-94FC-1D159BF552DC}"/>
                </a:ext>
              </a:extLst>
            </p:cNvPr>
            <p:cNvSpPr/>
            <p:nvPr/>
          </p:nvSpPr>
          <p:spPr>
            <a:xfrm>
              <a:off x="5103812" y="5562600"/>
              <a:ext cx="1219200" cy="6096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71326879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34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612848"/>
          </a:xfrm>
        </p:spPr>
        <p:txBody>
          <a:bodyPr/>
          <a:lstStyle/>
          <a:p>
            <a:r>
              <a:rPr lang="en-US" dirty="0"/>
              <a:t>Layer 2 redundancy - </a:t>
            </a:r>
            <a:br>
              <a:rPr lang="en-US" dirty="0"/>
            </a:br>
            <a:r>
              <a:rPr lang="en-US" dirty="0" smtClean="0"/>
              <a:t>Spanning </a:t>
            </a:r>
            <a:r>
              <a:rPr lang="en-US" dirty="0"/>
              <a:t>T</a:t>
            </a:r>
            <a:r>
              <a:rPr lang="en-US" dirty="0" smtClean="0"/>
              <a:t>ree </a:t>
            </a:r>
            <a:r>
              <a:rPr lang="en-US" dirty="0"/>
              <a:t>P</a:t>
            </a:r>
            <a:r>
              <a:rPr lang="en-US" dirty="0" smtClean="0"/>
              <a:t>rotocol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27599390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CBC3EE9-F1FB-4975-965F-5BF257BAB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7" y="1095377"/>
            <a:ext cx="5794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0E67-8C8B-4A8A-BEB4-70A6DF8CB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3564" y="1353867"/>
            <a:ext cx="6111671" cy="5027884"/>
          </a:xfrm>
        </p:spPr>
        <p:txBody>
          <a:bodyPr>
            <a:normAutofit/>
          </a:bodyPr>
          <a:lstStyle/>
          <a:p>
            <a:r>
              <a:rPr lang="en-US" dirty="0"/>
              <a:t>It addresses a problem which </a:t>
            </a:r>
            <a:br>
              <a:rPr lang="en-US" dirty="0"/>
            </a:br>
            <a:r>
              <a:rPr lang="en-US" dirty="0"/>
              <a:t>switches can not handle alone: the </a:t>
            </a:r>
            <a:r>
              <a:rPr lang="en-US" dirty="0">
                <a:solidFill>
                  <a:schemeClr val="bg1"/>
                </a:solidFill>
              </a:rPr>
              <a:t>broadcast storms</a:t>
            </a:r>
          </a:p>
          <a:p>
            <a:r>
              <a:rPr lang="en-US" dirty="0"/>
              <a:t>Without STP, a L2 loop will:</a:t>
            </a:r>
          </a:p>
          <a:p>
            <a:pPr lvl="2"/>
            <a:r>
              <a:rPr lang="en-US" dirty="0"/>
              <a:t>Overload the links</a:t>
            </a:r>
          </a:p>
          <a:p>
            <a:pPr lvl="2"/>
            <a:r>
              <a:rPr lang="en-US" dirty="0"/>
              <a:t>Affect the end devices</a:t>
            </a:r>
          </a:p>
          <a:p>
            <a:pPr lvl="2"/>
            <a:r>
              <a:rPr lang="en-US" dirty="0"/>
              <a:t>Cause MAC table instability</a:t>
            </a:r>
          </a:p>
          <a:p>
            <a:pPr lvl="2"/>
            <a:r>
              <a:rPr lang="en-US" dirty="0"/>
              <a:t>…never stop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5DCA7-386E-4FB6-A379-38D48B66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Spanning Tree Protocol?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1013-D9C2-4868-A569-30CE04EBF9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6F7BE-2FB5-4128-9528-7C591BC87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2" y="1852218"/>
            <a:ext cx="5455980" cy="35380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3676165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A840-3C84-4E82-8E4E-E886A581D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807511"/>
          </a:xfrm>
        </p:spPr>
        <p:txBody>
          <a:bodyPr/>
          <a:lstStyle/>
          <a:p>
            <a:r>
              <a:rPr lang="en-US" dirty="0"/>
              <a:t>Local Area Network (LAN)</a:t>
            </a:r>
          </a:p>
          <a:p>
            <a:r>
              <a:rPr lang="en-US" dirty="0"/>
              <a:t>Wide Area Network (WAN)</a:t>
            </a:r>
          </a:p>
          <a:p>
            <a:r>
              <a:rPr lang="en-US" dirty="0"/>
              <a:t>Wireless Local Area Network (WLAN)</a:t>
            </a:r>
          </a:p>
          <a:p>
            <a:r>
              <a:rPr lang="en-US" dirty="0"/>
              <a:t>Storage Area Network (SAN)</a:t>
            </a:r>
          </a:p>
          <a:p>
            <a:r>
              <a:rPr lang="en-US" dirty="0"/>
              <a:t>Home Area Network (HAN)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016B9-40DE-4D3D-AC75-320B9D9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Computer Networks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A26E4-E670-4FB2-993D-3BA6CD94B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514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CBC3EE9-F1FB-4975-965F-5BF257BAB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7" y="1095377"/>
            <a:ext cx="5794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0E67-8C8B-4A8A-BEB4-70A6DF8CB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3564" y="1353867"/>
            <a:ext cx="6111671" cy="5027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STP enabled switches “talk” to each other</a:t>
            </a:r>
          </a:p>
          <a:p>
            <a:r>
              <a:rPr lang="en-US" dirty="0"/>
              <a:t>The management information that they exchange is in the </a:t>
            </a:r>
            <a:br>
              <a:rPr lang="en-US" dirty="0"/>
            </a:br>
            <a:r>
              <a:rPr lang="en-US" dirty="0"/>
              <a:t>form of </a:t>
            </a:r>
            <a:r>
              <a:rPr lang="en-US" dirty="0">
                <a:solidFill>
                  <a:schemeClr val="bg1"/>
                </a:solidFill>
              </a:rPr>
              <a:t>BPDU</a:t>
            </a:r>
            <a:r>
              <a:rPr lang="en-US" dirty="0"/>
              <a:t>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/>
              <a:t>ridge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rotocol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bg1"/>
                </a:solidFill>
              </a:rPr>
              <a:t>U</a:t>
            </a:r>
            <a:r>
              <a:rPr lang="en-US" dirty="0"/>
              <a:t>nits)</a:t>
            </a:r>
          </a:p>
          <a:p>
            <a:r>
              <a:rPr lang="en-US" dirty="0"/>
              <a:t>The goal is to </a:t>
            </a:r>
            <a:r>
              <a:rPr lang="en-US" dirty="0">
                <a:solidFill>
                  <a:schemeClr val="bg1"/>
                </a:solidFill>
              </a:rPr>
              <a:t>logically</a:t>
            </a:r>
            <a:r>
              <a:rPr lang="en-US" dirty="0"/>
              <a:t> block </a:t>
            </a:r>
            <a:br>
              <a:rPr lang="en-US" dirty="0"/>
            </a:br>
            <a:r>
              <a:rPr lang="en-US" dirty="0"/>
              <a:t>one or more ports to prevent </a:t>
            </a:r>
            <a:br>
              <a:rPr lang="en-US" dirty="0"/>
            </a:br>
            <a:r>
              <a:rPr lang="en-US" dirty="0"/>
              <a:t>from loops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5DCA7-386E-4FB6-A379-38D48B66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Spanning Tree Protocol?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1013-D9C2-4868-A569-30CE04EBF9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2E61-FBA9-4786-B5E9-BCB197B5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" y="1917740"/>
            <a:ext cx="5640339" cy="3657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4419665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9742C-3106-4A5E-ABA5-C59623622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Elect the </a:t>
            </a:r>
            <a:r>
              <a:rPr lang="en-US" dirty="0">
                <a:solidFill>
                  <a:schemeClr val="bg1"/>
                </a:solidFill>
              </a:rPr>
              <a:t>Root</a:t>
            </a:r>
            <a:r>
              <a:rPr lang="en-US" dirty="0"/>
              <a:t> switch (Root bridge)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This is the switch with the </a:t>
            </a:r>
            <a:r>
              <a:rPr lang="en-US" u="sng" dirty="0"/>
              <a:t>lowest</a:t>
            </a:r>
            <a:r>
              <a:rPr lang="en-US" dirty="0"/>
              <a:t> BID (Bridge ID)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BID = Switch Priority and MAC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root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switch</a:t>
            </a:r>
          </a:p>
          <a:p>
            <a:pPr marL="514350" indent="-514350">
              <a:buAutoNum type="arabicPeriod"/>
            </a:pPr>
            <a:r>
              <a:rPr lang="en-US" dirty="0"/>
              <a:t>Select the </a:t>
            </a:r>
            <a:r>
              <a:rPr lang="en-US" dirty="0">
                <a:solidFill>
                  <a:schemeClr val="bg1"/>
                </a:solidFill>
              </a:rPr>
              <a:t>designated ports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They have the best cost (lowest) to the Root</a:t>
            </a:r>
          </a:p>
          <a:p>
            <a:pPr marL="1123843" lvl="2" indent="-514350">
              <a:lnSpc>
                <a:spcPct val="90000"/>
              </a:lnSpc>
            </a:pPr>
            <a:r>
              <a:rPr lang="en-US" dirty="0"/>
              <a:t>Selected </a:t>
            </a:r>
            <a:r>
              <a:rPr lang="en-US" u="sng" dirty="0"/>
              <a:t>per segment</a:t>
            </a:r>
            <a:r>
              <a:rPr lang="en-US" dirty="0"/>
              <a:t> (connection)</a:t>
            </a:r>
            <a:endParaRPr lang="en-US" u="sng" dirty="0"/>
          </a:p>
          <a:p>
            <a:pPr marL="514350" indent="-514350">
              <a:buAutoNum type="arabicPeriod"/>
            </a:pPr>
            <a:r>
              <a:rPr lang="en-US" dirty="0"/>
              <a:t>All other ports go to </a:t>
            </a:r>
            <a:r>
              <a:rPr lang="en-US" dirty="0">
                <a:solidFill>
                  <a:schemeClr val="bg1"/>
                </a:solidFill>
              </a:rPr>
              <a:t>blocking</a:t>
            </a:r>
            <a:r>
              <a:rPr lang="en-US" dirty="0"/>
              <a:t> state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49A34-2412-4BBC-AFD1-5172CF0A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STP algorithm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E227F-E782-4952-953F-DA29584519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1453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768CD-FCA6-4E33-AC20-D8B886B284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there is a tie situation - the same path cost via different </a:t>
            </a:r>
            <a:br>
              <a:rPr lang="en-US" dirty="0"/>
            </a:br>
            <a:r>
              <a:rPr lang="en-US" dirty="0"/>
              <a:t>paths, use the following tie-breakers:</a:t>
            </a:r>
          </a:p>
          <a:p>
            <a:pPr lvl="2"/>
            <a:r>
              <a:rPr lang="en-US" dirty="0"/>
              <a:t>When selecting Root port or Designated port, chose the </a:t>
            </a:r>
            <a:br>
              <a:rPr lang="en-US" dirty="0"/>
            </a:br>
            <a:r>
              <a:rPr lang="en-US" dirty="0"/>
              <a:t>neighboring switch which has the lowest Bridge ID</a:t>
            </a:r>
          </a:p>
          <a:p>
            <a:pPr lvl="2"/>
            <a:r>
              <a:rPr lang="en-US" dirty="0"/>
              <a:t>If the Bridge ID is the same, select the lowest Port ID (PID)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Port ID = Port priority and port number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378B59-5E5B-42CB-822D-B77BB0D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tie-breakers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29E4B-11CD-4703-94CA-6CF24ABE94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6548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C8E2B4A-B8CC-4575-A1F3-41DA3ED25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95377"/>
            <a:ext cx="6376254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3C25F-7990-4C3C-A798-FDB7D41C01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4062" y="1353867"/>
            <a:ext cx="5431174" cy="5027884"/>
          </a:xfrm>
        </p:spPr>
        <p:txBody>
          <a:bodyPr/>
          <a:lstStyle/>
          <a:p>
            <a:r>
              <a:rPr lang="en-US" dirty="0"/>
              <a:t>Higher port speed -&gt; </a:t>
            </a:r>
            <a:br>
              <a:rPr lang="en-US" dirty="0"/>
            </a:br>
            <a:r>
              <a:rPr lang="en-US" dirty="0"/>
              <a:t>lower cost</a:t>
            </a:r>
          </a:p>
          <a:p>
            <a:r>
              <a:rPr lang="en-US" dirty="0"/>
              <a:t>The values can be changed by administrator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E1C711-7A01-4216-A4D4-6BA066BB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costs (path cost)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46A29-5AA1-4369-A41F-3E8EB15F2D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4" descr="Резултат с изображение за stp path cost">
            <a:extLst>
              <a:ext uri="{FF2B5EF4-FFF2-40B4-BE49-F238E27FC236}">
                <a16:creationId xmlns:a16="http://schemas.microsoft.com/office/drawing/2014/main" id="{0C7A2C28-A9A8-4F18-B2BF-AC39CDE25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" y="2031796"/>
            <a:ext cx="6191150" cy="31495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5616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FEEFC2-0889-4E65-A584-DF0A7E965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number between 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/>
              <a:t> and </a:t>
            </a:r>
            <a:r>
              <a:rPr lang="bg-BG" dirty="0">
                <a:solidFill>
                  <a:schemeClr val="bg1"/>
                </a:solidFill>
              </a:rPr>
              <a:t>61440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Must be configured in increments of </a:t>
            </a:r>
            <a:r>
              <a:rPr lang="en-US" dirty="0">
                <a:solidFill>
                  <a:schemeClr val="bg1"/>
                </a:solidFill>
              </a:rPr>
              <a:t>4096</a:t>
            </a:r>
          </a:p>
          <a:p>
            <a:r>
              <a:rPr lang="en-US" dirty="0"/>
              <a:t>Default is </a:t>
            </a:r>
            <a:r>
              <a:rPr lang="en-US" dirty="0">
                <a:solidFill>
                  <a:schemeClr val="bg1"/>
                </a:solidFill>
              </a:rPr>
              <a:t>32768</a:t>
            </a:r>
            <a:r>
              <a:rPr lang="en-US" dirty="0"/>
              <a:t> (+ the VLAN ID)</a:t>
            </a:r>
          </a:p>
          <a:p>
            <a:r>
              <a:rPr lang="en-US" dirty="0"/>
              <a:t>The switch with the </a:t>
            </a:r>
            <a:r>
              <a:rPr lang="en-US" u="sng" dirty="0"/>
              <a:t>lowest</a:t>
            </a:r>
            <a:r>
              <a:rPr lang="en-US" dirty="0"/>
              <a:t> priority will become the Root</a:t>
            </a:r>
          </a:p>
          <a:p>
            <a:r>
              <a:rPr lang="en-US" dirty="0"/>
              <a:t>If equal values -&gt; lowest MAC address wins </a:t>
            </a:r>
            <a:br>
              <a:rPr lang="en-US" dirty="0"/>
            </a:br>
            <a:r>
              <a:rPr lang="en-US" dirty="0"/>
              <a:t>(BID = Priority and MAC)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BB42CA-76FD-4A91-A644-1F8C8B02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Priority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A7E5-15CF-4B09-9703-3178093C34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3596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D480A-FF39-4ADC-8BB8-4F4A7996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</a:t>
            </a:r>
            <a:r>
              <a:rPr lang="en-US" dirty="0" smtClean="0"/>
              <a:t>Example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03F80-D8A2-49B4-A032-6F51CFE244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2" descr="Резултат с изображение за spanning tree protocol port roles">
            <a:extLst>
              <a:ext uri="{FF2B5EF4-FFF2-40B4-BE49-F238E27FC236}">
                <a16:creationId xmlns:a16="http://schemas.microsoft.com/office/drawing/2014/main" id="{2F4121D4-F57A-4BD8-BD1E-4174A4B1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21" y="1676400"/>
            <a:ext cx="8610600" cy="441749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0186" y="6052794"/>
            <a:ext cx="1148420" cy="52280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Priority</a:t>
            </a:r>
            <a:r>
              <a:rPr lang="en-US" dirty="0" smtClean="0"/>
              <a:t> 0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8377912" y="1237178"/>
            <a:ext cx="149947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lvl1pPr>
          </a:lstStyle>
          <a:p>
            <a:r>
              <a:rPr lang="en-US" dirty="0"/>
              <a:t>Priority 4096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2232767" y="1238714"/>
            <a:ext cx="1616496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/>
              <a:t>Priority 32768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5785736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C2088-2A93-4805-85B3-315AC25112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STP</a:t>
            </a:r>
            <a:r>
              <a:rPr lang="en-US" dirty="0"/>
              <a:t> - Spanning Tree Protocol, IEEE 802.1D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RSTP</a:t>
            </a:r>
            <a:r>
              <a:rPr lang="en-US" dirty="0"/>
              <a:t> - Rapid STP,  IEEE 802.1W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MSTP</a:t>
            </a:r>
            <a:r>
              <a:rPr lang="en-US" dirty="0"/>
              <a:t> - Multiple STP, IEEE 802.1S (802.1Q-2005)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PVST+</a:t>
            </a:r>
            <a:r>
              <a:rPr lang="en-US" dirty="0"/>
              <a:t> - Per-VLAN STP, Cisco proprietary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1D1DD-BA40-40F6-B48E-7696B4E7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Tree Protocol – Main Flavors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34FA-97BB-4493-9AE6-E7A12D1C4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053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30676-0BB1-452D-9978-EC3CD034E6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3191148"/>
          </a:xfrm>
        </p:spPr>
        <p:txBody>
          <a:bodyPr/>
          <a:lstStyle/>
          <a:p>
            <a:r>
              <a:rPr lang="en-US" dirty="0"/>
              <a:t>Per-VLAN Spanning Tree is Cisco protocol</a:t>
            </a:r>
          </a:p>
          <a:p>
            <a:r>
              <a:rPr lang="en-US" dirty="0"/>
              <a:t>Why? It has a similar idea as MSTP -  </a:t>
            </a:r>
          </a:p>
          <a:p>
            <a:r>
              <a:rPr lang="en-US" dirty="0"/>
              <a:t>Creates a spanning tree topology                            separately</a:t>
            </a:r>
          </a:p>
          <a:p>
            <a:r>
              <a:rPr lang="en-US" dirty="0"/>
              <a:t>PortFast in PVST+ is similar to Edge port in STP/RSTP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2FF7-8592-4EC4-8797-263B044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PVST+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A47-5273-4ACC-9CFD-E2705E90A5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921D5E1-2E39-400B-B04C-2DE67CC9963B}"/>
              </a:ext>
            </a:extLst>
          </p:cNvPr>
          <p:cNvSpPr txBox="1">
            <a:spLocks/>
          </p:cNvSpPr>
          <p:nvPr/>
        </p:nvSpPr>
        <p:spPr>
          <a:xfrm>
            <a:off x="6973455" y="1894452"/>
            <a:ext cx="4156364" cy="5993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 distribute the load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6BFFC76-19E5-4051-8AAD-5E48A515E050}"/>
              </a:ext>
            </a:extLst>
          </p:cNvPr>
          <p:cNvSpPr txBox="1">
            <a:spLocks/>
          </p:cNvSpPr>
          <p:nvPr/>
        </p:nvSpPr>
        <p:spPr>
          <a:xfrm>
            <a:off x="6494435" y="2599730"/>
            <a:ext cx="2869483" cy="599366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each VLAN </a:t>
            </a:r>
          </a:p>
        </p:txBody>
      </p:sp>
    </p:spTree>
    <p:extLst>
      <p:ext uri="{BB962C8B-B14F-4D97-AF65-F5344CB8AC3E}">
        <p14:creationId xmlns:p14="http://schemas.microsoft.com/office/powerpoint/2010/main" val="177760449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2FF7-8592-4EC4-8797-263B044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PVST+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A47-5273-4ACC-9CFD-E2705E90A5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51AF7-C552-4863-9C59-DD40FA5F7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19" y="1979618"/>
            <a:ext cx="9951698" cy="4572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1794039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02FF7-8592-4EC4-8797-263B044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PVST+ (3)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A47-5273-4ACC-9CFD-E2705E90A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F9C21F-072A-40CB-975B-B518F41258AF}"/>
              </a:ext>
            </a:extLst>
          </p:cNvPr>
          <p:cNvGrpSpPr/>
          <p:nvPr/>
        </p:nvGrpSpPr>
        <p:grpSpPr>
          <a:xfrm>
            <a:off x="7004593" y="2261239"/>
            <a:ext cx="1098550" cy="833421"/>
            <a:chOff x="4768920" y="1479451"/>
            <a:chExt cx="1098550" cy="8334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264181E-3B2A-46D6-84BD-15B08844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874722"/>
              <a:ext cx="590550" cy="4381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F3AE81-2581-45DD-A670-E4CC93CAED13}"/>
                </a:ext>
              </a:extLst>
            </p:cNvPr>
            <p:cNvSpPr txBox="1"/>
            <p:nvPr/>
          </p:nvSpPr>
          <p:spPr>
            <a:xfrm>
              <a:off x="4768920" y="1479451"/>
              <a:ext cx="1098550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2</a:t>
              </a:r>
              <a:endParaRPr lang="bg-BG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0C7A8E-401E-4C07-9CF5-A4F689F0CB0D}"/>
              </a:ext>
            </a:extLst>
          </p:cNvPr>
          <p:cNvGrpSpPr/>
          <p:nvPr/>
        </p:nvGrpSpPr>
        <p:grpSpPr>
          <a:xfrm>
            <a:off x="5238589" y="4488136"/>
            <a:ext cx="1087651" cy="763397"/>
            <a:chOff x="7316320" y="4207452"/>
            <a:chExt cx="1087651" cy="7633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5C024C-BAD1-4576-8EEC-C7B080DD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4871" y="4207452"/>
              <a:ext cx="590550" cy="4381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9BA4AA-0435-4A4E-9417-9B64CB51FC39}"/>
                </a:ext>
              </a:extLst>
            </p:cNvPr>
            <p:cNvSpPr txBox="1"/>
            <p:nvPr/>
          </p:nvSpPr>
          <p:spPr>
            <a:xfrm>
              <a:off x="7316320" y="4463301"/>
              <a:ext cx="1087651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3</a:t>
              </a:r>
              <a:endParaRPr lang="bg-BG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4A9123-41A4-46EF-904A-FD0ED0713712}"/>
              </a:ext>
            </a:extLst>
          </p:cNvPr>
          <p:cNvSpPr txBox="1"/>
          <p:nvPr/>
        </p:nvSpPr>
        <p:spPr>
          <a:xfrm>
            <a:off x="2986759" y="1914971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C9ACED-F557-4512-AF31-5CB60AA95828}"/>
              </a:ext>
            </a:extLst>
          </p:cNvPr>
          <p:cNvSpPr txBox="1"/>
          <p:nvPr/>
        </p:nvSpPr>
        <p:spPr>
          <a:xfrm>
            <a:off x="3940103" y="1918252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4D8F0D-4C0A-4838-95B9-82F84C0C4148}"/>
              </a:ext>
            </a:extLst>
          </p:cNvPr>
          <p:cNvCxnSpPr>
            <a:cxnSpLocks/>
          </p:cNvCxnSpPr>
          <p:nvPr/>
        </p:nvCxnSpPr>
        <p:spPr>
          <a:xfrm flipH="1" flipV="1">
            <a:off x="4022161" y="3153621"/>
            <a:ext cx="1467807" cy="14885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3D55E5-538D-4AFA-B8E9-F95AA3803C2E}"/>
              </a:ext>
            </a:extLst>
          </p:cNvPr>
          <p:cNvCxnSpPr>
            <a:cxnSpLocks/>
          </p:cNvCxnSpPr>
          <p:nvPr/>
        </p:nvCxnSpPr>
        <p:spPr>
          <a:xfrm>
            <a:off x="4191811" y="2905888"/>
            <a:ext cx="3089774" cy="26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44EF3A-3838-448E-9F34-91E464FE3730}"/>
              </a:ext>
            </a:extLst>
          </p:cNvPr>
          <p:cNvCxnSpPr>
            <a:cxnSpLocks/>
          </p:cNvCxnSpPr>
          <p:nvPr/>
        </p:nvCxnSpPr>
        <p:spPr>
          <a:xfrm flipV="1">
            <a:off x="6195592" y="3181011"/>
            <a:ext cx="1244068" cy="14907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EA42F9-F821-48F2-993A-11D690C9CAAE}"/>
              </a:ext>
            </a:extLst>
          </p:cNvPr>
          <p:cNvCxnSpPr>
            <a:cxnSpLocks/>
          </p:cNvCxnSpPr>
          <p:nvPr/>
        </p:nvCxnSpPr>
        <p:spPr>
          <a:xfrm flipV="1">
            <a:off x="6077690" y="3113076"/>
            <a:ext cx="1270735" cy="1467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C070EE-E7FE-431D-A6B6-2DFC10ABCB46}"/>
              </a:ext>
            </a:extLst>
          </p:cNvPr>
          <p:cNvCxnSpPr>
            <a:cxnSpLocks/>
          </p:cNvCxnSpPr>
          <p:nvPr/>
        </p:nvCxnSpPr>
        <p:spPr>
          <a:xfrm>
            <a:off x="4182239" y="2792118"/>
            <a:ext cx="309934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EA79C9-CF5E-43C7-BF55-4265C58E95C1}"/>
              </a:ext>
            </a:extLst>
          </p:cNvPr>
          <p:cNvCxnSpPr>
            <a:cxnSpLocks/>
          </p:cNvCxnSpPr>
          <p:nvPr/>
        </p:nvCxnSpPr>
        <p:spPr>
          <a:xfrm>
            <a:off x="4022160" y="3027872"/>
            <a:ext cx="1529679" cy="15524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8696851-ADFA-40B3-BB84-1BA388D933B7}"/>
              </a:ext>
            </a:extLst>
          </p:cNvPr>
          <p:cNvSpPr txBox="1"/>
          <p:nvPr/>
        </p:nvSpPr>
        <p:spPr>
          <a:xfrm>
            <a:off x="2819206" y="1444525"/>
            <a:ext cx="1101723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chemeClr val="accent2"/>
                </a:solidFill>
              </a:rPr>
              <a:t>Priority: 0</a:t>
            </a:r>
            <a:endParaRPr lang="bg-BG" sz="1400" b="1" u="sng" dirty="0">
              <a:solidFill>
                <a:schemeClr val="accent2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CB5FC7-1B5C-48DF-BDB8-56D0F834C618}"/>
              </a:ext>
            </a:extLst>
          </p:cNvPr>
          <p:cNvSpPr txBox="1"/>
          <p:nvPr/>
        </p:nvSpPr>
        <p:spPr>
          <a:xfrm>
            <a:off x="6264193" y="1519505"/>
            <a:ext cx="136138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400" b="1" u="sng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Priority: 4096</a:t>
            </a:r>
            <a:endParaRPr lang="bg-BG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FE4658-2114-4A1B-94A5-3B06B1D0B952}"/>
              </a:ext>
            </a:extLst>
          </p:cNvPr>
          <p:cNvSpPr txBox="1"/>
          <p:nvPr/>
        </p:nvSpPr>
        <p:spPr>
          <a:xfrm>
            <a:off x="4512974" y="5045626"/>
            <a:ext cx="1451227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chemeClr val="accent2"/>
                </a:solidFill>
              </a:rPr>
              <a:t>Priority: 32768</a:t>
            </a:r>
            <a:endParaRPr lang="bg-BG" sz="1400" b="1" u="sng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0B740-CD50-42CA-9DA4-4BECDC571BC2}"/>
              </a:ext>
            </a:extLst>
          </p:cNvPr>
          <p:cNvSpPr txBox="1"/>
          <p:nvPr/>
        </p:nvSpPr>
        <p:spPr>
          <a:xfrm>
            <a:off x="5810678" y="5029915"/>
            <a:ext cx="1560576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rgbClr val="FF0000"/>
                </a:solidFill>
              </a:rPr>
              <a:t>Priority: 32768</a:t>
            </a:r>
            <a:endParaRPr lang="bg-BG" sz="1400" b="1" u="sng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4F5585B-0C1B-49E9-B81A-5C090735A72F}"/>
              </a:ext>
            </a:extLst>
          </p:cNvPr>
          <p:cNvSpPr txBox="1"/>
          <p:nvPr/>
        </p:nvSpPr>
        <p:spPr>
          <a:xfrm>
            <a:off x="7456220" y="1491934"/>
            <a:ext cx="108765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u="sng" dirty="0">
                <a:solidFill>
                  <a:srgbClr val="FF0000"/>
                </a:solidFill>
              </a:rPr>
              <a:t>Priority: 0</a:t>
            </a:r>
            <a:endParaRPr lang="bg-BG" sz="1400" b="1" u="sng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A40869-2475-45D9-A9EE-26F2D923AD8D}"/>
              </a:ext>
            </a:extLst>
          </p:cNvPr>
          <p:cNvSpPr txBox="1"/>
          <p:nvPr/>
        </p:nvSpPr>
        <p:spPr>
          <a:xfrm>
            <a:off x="3789014" y="1455339"/>
            <a:ext cx="1361380" cy="4432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1400" b="1">
                <a:solidFill>
                  <a:srgbClr val="FF0000"/>
                </a:solidFill>
              </a:defRPr>
            </a:lvl1pPr>
          </a:lstStyle>
          <a:p>
            <a:r>
              <a:rPr lang="en-US" u="sng" dirty="0"/>
              <a:t>Priority: 4096</a:t>
            </a:r>
            <a:endParaRPr lang="bg-BG" u="sng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80A56AC-AC08-4363-B1C0-B4CDF3926093}"/>
              </a:ext>
            </a:extLst>
          </p:cNvPr>
          <p:cNvSpPr/>
          <p:nvPr/>
        </p:nvSpPr>
        <p:spPr bwMode="auto">
          <a:xfrm>
            <a:off x="3033005" y="2704395"/>
            <a:ext cx="452582" cy="438150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83A0AC0-54EB-44C1-AAB8-FC859158D4D2}"/>
              </a:ext>
            </a:extLst>
          </p:cNvPr>
          <p:cNvSpPr/>
          <p:nvPr/>
        </p:nvSpPr>
        <p:spPr bwMode="auto">
          <a:xfrm>
            <a:off x="7977026" y="2648853"/>
            <a:ext cx="452582" cy="438150"/>
          </a:xfrm>
          <a:prstGeom prst="ellipse">
            <a:avLst/>
          </a:prstGeom>
          <a:solidFill>
            <a:srgbClr val="FF0000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13F389-3637-47AE-A1AB-795C5C7355B6}"/>
              </a:ext>
            </a:extLst>
          </p:cNvPr>
          <p:cNvGrpSpPr/>
          <p:nvPr/>
        </p:nvGrpSpPr>
        <p:grpSpPr>
          <a:xfrm rot="2686602">
            <a:off x="6277984" y="4389773"/>
            <a:ext cx="171221" cy="163631"/>
            <a:chOff x="7446692" y="2196363"/>
            <a:chExt cx="171221" cy="163631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153FE28-AD9A-480C-A086-FEE53DF71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5872" y="2196363"/>
              <a:ext cx="136682" cy="16363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2535C5-2BAB-4AF1-A40F-0C44D9D22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46692" y="2199512"/>
              <a:ext cx="171221" cy="16048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CD39B82-F1F1-4495-87BD-DF2F532588C0}"/>
              </a:ext>
            </a:extLst>
          </p:cNvPr>
          <p:cNvGrpSpPr/>
          <p:nvPr/>
        </p:nvGrpSpPr>
        <p:grpSpPr>
          <a:xfrm rot="2867312">
            <a:off x="5341757" y="4350957"/>
            <a:ext cx="171221" cy="163631"/>
            <a:chOff x="7446692" y="2196363"/>
            <a:chExt cx="171221" cy="16363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3BC23E4-0C3B-4A21-BEFC-81C04ADAA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5872" y="2196363"/>
              <a:ext cx="136682" cy="1636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24D4110-5935-4EB1-99FB-A09FEE746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46692" y="2199512"/>
              <a:ext cx="171221" cy="1604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3DF58C9-CFE7-4FF3-8952-AECCFAFF865C}"/>
              </a:ext>
            </a:extLst>
          </p:cNvPr>
          <p:cNvGrpSpPr/>
          <p:nvPr/>
        </p:nvGrpSpPr>
        <p:grpSpPr>
          <a:xfrm>
            <a:off x="3250904" y="2284570"/>
            <a:ext cx="1087650" cy="813070"/>
            <a:chOff x="4812139" y="1499802"/>
            <a:chExt cx="1098550" cy="81307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DAC8B2-BE98-4AE4-A58A-16B6DE7D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874722"/>
              <a:ext cx="590550" cy="438150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F35CF8-61CF-4DA5-9253-7881A3EC786C}"/>
                </a:ext>
              </a:extLst>
            </p:cNvPr>
            <p:cNvSpPr txBox="1"/>
            <p:nvPr/>
          </p:nvSpPr>
          <p:spPr>
            <a:xfrm>
              <a:off x="4812139" y="1499802"/>
              <a:ext cx="1098550" cy="5075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dirty="0"/>
                <a:t>Switch 1</a:t>
              </a:r>
              <a:endParaRPr lang="bg-BG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7D9386A-BFA2-47C0-9DAE-FE97A2CD3F4D}"/>
              </a:ext>
            </a:extLst>
          </p:cNvPr>
          <p:cNvSpPr txBox="1"/>
          <p:nvPr/>
        </p:nvSpPr>
        <p:spPr>
          <a:xfrm>
            <a:off x="6689602" y="1917279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7E4647-4B03-4A28-A376-863FAB6FDE08}"/>
              </a:ext>
            </a:extLst>
          </p:cNvPr>
          <p:cNvSpPr txBox="1"/>
          <p:nvPr/>
        </p:nvSpPr>
        <p:spPr>
          <a:xfrm>
            <a:off x="7629998" y="1907119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3B9D9A-6E0A-4B59-BF94-343F0738C680}"/>
              </a:ext>
            </a:extLst>
          </p:cNvPr>
          <p:cNvSpPr txBox="1"/>
          <p:nvPr/>
        </p:nvSpPr>
        <p:spPr>
          <a:xfrm>
            <a:off x="5044060" y="5475931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chemeClr val="accent2"/>
                </a:solidFill>
              </a:rPr>
              <a:t>Vlan 1</a:t>
            </a:r>
            <a:endParaRPr lang="bg-BG" sz="1400" b="1" dirty="0">
              <a:solidFill>
                <a:schemeClr val="accent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BECEA5-2F2A-4900-A230-C9A88F9720E4}"/>
              </a:ext>
            </a:extLst>
          </p:cNvPr>
          <p:cNvSpPr txBox="1"/>
          <p:nvPr/>
        </p:nvSpPr>
        <p:spPr>
          <a:xfrm>
            <a:off x="5985204" y="5465022"/>
            <a:ext cx="766618" cy="443236"/>
          </a:xfrm>
          <a:prstGeom prst="rect">
            <a:avLst/>
          </a:prstGeom>
          <a:noFill/>
          <a:ln w="12700">
            <a:solidFill>
              <a:schemeClr val="accent6">
                <a:lumMod val="1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400" b="1" dirty="0">
                <a:solidFill>
                  <a:srgbClr val="FF0000"/>
                </a:solidFill>
              </a:rPr>
              <a:t>Vlan 2</a:t>
            </a:r>
            <a:endParaRPr lang="bg-BG" sz="1400" b="1" dirty="0">
              <a:solidFill>
                <a:srgbClr val="FF0000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32A50E7-78F2-4179-9773-DA1C0F1DCE72}"/>
              </a:ext>
            </a:extLst>
          </p:cNvPr>
          <p:cNvSpPr/>
          <p:nvPr/>
        </p:nvSpPr>
        <p:spPr bwMode="auto">
          <a:xfrm rot="21428034">
            <a:off x="4121152" y="270585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73F9B5D-5008-4C84-8D99-2E129E47C8D9}"/>
              </a:ext>
            </a:extLst>
          </p:cNvPr>
          <p:cNvSpPr/>
          <p:nvPr/>
        </p:nvSpPr>
        <p:spPr bwMode="auto">
          <a:xfrm>
            <a:off x="7201729" y="2674926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B81D278-1294-4142-9B4B-29C4561C49FF}"/>
              </a:ext>
            </a:extLst>
          </p:cNvPr>
          <p:cNvSpPr/>
          <p:nvPr/>
        </p:nvSpPr>
        <p:spPr bwMode="auto">
          <a:xfrm rot="2943807">
            <a:off x="3936315" y="2990725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F581619-B33E-45B4-99F1-0073C411A26F}"/>
              </a:ext>
            </a:extLst>
          </p:cNvPr>
          <p:cNvSpPr/>
          <p:nvPr/>
        </p:nvSpPr>
        <p:spPr bwMode="auto">
          <a:xfrm rot="2713807">
            <a:off x="5446931" y="4489328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2D74B25-FD2D-4D12-87C0-CB5F78AB85AC}"/>
              </a:ext>
            </a:extLst>
          </p:cNvPr>
          <p:cNvSpPr/>
          <p:nvPr/>
        </p:nvSpPr>
        <p:spPr bwMode="auto">
          <a:xfrm rot="7587275">
            <a:off x="6056784" y="447225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9C781EC-1527-4A07-8061-362C0F56DF14}"/>
              </a:ext>
            </a:extLst>
          </p:cNvPr>
          <p:cNvSpPr/>
          <p:nvPr/>
        </p:nvSpPr>
        <p:spPr bwMode="auto">
          <a:xfrm rot="7725030">
            <a:off x="7318082" y="3005209"/>
            <a:ext cx="159712" cy="303640"/>
          </a:xfrm>
          <a:prstGeom prst="ellipse">
            <a:avLst/>
          </a:prstGeom>
          <a:noFill/>
          <a:ln w="19050">
            <a:solidFill>
              <a:schemeClr val="accent6">
                <a:lumMod val="10000"/>
                <a:alpha val="8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2F66AAD-0D88-4C84-AF11-C91C9CD64720}"/>
              </a:ext>
            </a:extLst>
          </p:cNvPr>
          <p:cNvSpPr txBox="1"/>
          <p:nvPr/>
        </p:nvSpPr>
        <p:spPr>
          <a:xfrm>
            <a:off x="4103601" y="2398113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EBCD25B-E9E3-4185-A52B-18C411F9E9B6}"/>
              </a:ext>
            </a:extLst>
          </p:cNvPr>
          <p:cNvSpPr txBox="1"/>
          <p:nvPr/>
        </p:nvSpPr>
        <p:spPr>
          <a:xfrm>
            <a:off x="3496309" y="3147663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EC36D52-4AB2-43E0-982B-647B8C831603}"/>
              </a:ext>
            </a:extLst>
          </p:cNvPr>
          <p:cNvSpPr txBox="1"/>
          <p:nvPr/>
        </p:nvSpPr>
        <p:spPr>
          <a:xfrm>
            <a:off x="4840656" y="4495498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9489A4F-296D-45AD-B4CD-E647355BF308}"/>
              </a:ext>
            </a:extLst>
          </p:cNvPr>
          <p:cNvSpPr txBox="1"/>
          <p:nvPr/>
        </p:nvSpPr>
        <p:spPr>
          <a:xfrm>
            <a:off x="6168499" y="4493589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C413FA1-1DF0-42A1-B3B2-8FCD2AC17EB3}"/>
              </a:ext>
            </a:extLst>
          </p:cNvPr>
          <p:cNvSpPr txBox="1"/>
          <p:nvPr/>
        </p:nvSpPr>
        <p:spPr>
          <a:xfrm>
            <a:off x="6649052" y="2470781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1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57B2D3-64FB-4955-A83F-213FA4ACFB60}"/>
              </a:ext>
            </a:extLst>
          </p:cNvPr>
          <p:cNvSpPr txBox="1"/>
          <p:nvPr/>
        </p:nvSpPr>
        <p:spPr>
          <a:xfrm>
            <a:off x="7397938" y="3096792"/>
            <a:ext cx="680247" cy="4111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port 2</a:t>
            </a:r>
            <a:endParaRPr lang="bg-BG" sz="12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789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69" grpId="0"/>
      <p:bldP spid="70" grpId="0"/>
      <p:bldP spid="71" grpId="0"/>
      <p:bldP spid="72" grpId="0"/>
      <p:bldP spid="73" grpId="0"/>
      <p:bldP spid="74" grpId="0"/>
      <p:bldP spid="76" grpId="0" animBg="1"/>
      <p:bldP spid="77" grpId="0" animBg="1"/>
      <p:bldP spid="97" grpId="0" animBg="1"/>
      <p:bldP spid="98" grpId="0" animBg="1"/>
      <p:bldP spid="99" grpId="0" animBg="1"/>
      <p:bldP spid="100" grpId="0" animBg="1"/>
      <p:bldP spid="130" grpId="0" animBg="1"/>
      <p:bldP spid="132" grpId="0" animBg="1"/>
      <p:bldP spid="137" grpId="0" animBg="1"/>
      <p:bldP spid="138" grpId="0" animBg="1"/>
      <p:bldP spid="146" grpId="0" animBg="1"/>
      <p:bldP spid="147" grpId="0" animBg="1"/>
      <p:bldP spid="152" grpId="0"/>
      <p:bldP spid="153" grpId="0"/>
      <p:bldP spid="154" grpId="0"/>
      <p:bldP spid="155" grpId="0"/>
      <p:bldP spid="156" grpId="0"/>
      <p:bldP spid="1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/>
          <a:lstStyle/>
          <a:p>
            <a:r>
              <a:rPr lang="en-US" dirty="0"/>
              <a:t>Connects network </a:t>
            </a:r>
            <a:br>
              <a:rPr lang="en-US" dirty="0"/>
            </a:br>
            <a:r>
              <a:rPr lang="en-US" dirty="0"/>
              <a:t>devices over a relatively short distance</a:t>
            </a:r>
          </a:p>
          <a:p>
            <a:r>
              <a:rPr lang="en-US" dirty="0"/>
              <a:t>Very useful for sharing</a:t>
            </a:r>
            <a:br>
              <a:rPr lang="en-US" dirty="0"/>
            </a:br>
            <a:r>
              <a:rPr lang="en-US" dirty="0"/>
              <a:t>resources such as data </a:t>
            </a:r>
            <a:br>
              <a:rPr lang="en-US" dirty="0"/>
            </a:br>
            <a:r>
              <a:rPr lang="en-US" dirty="0"/>
              <a:t>storage and printers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 (LAN)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3E54E7-CA08-4B19-B2DC-21AC062875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216"/>
          <a:stretch>
            <a:fillRect/>
          </a:stretch>
        </p:blipFill>
        <p:spPr>
          <a:xfrm>
            <a:off x="190405" y="1201908"/>
            <a:ext cx="6931025" cy="5504133"/>
          </a:xfrm>
        </p:spPr>
      </p:pic>
    </p:spTree>
    <p:extLst>
      <p:ext uri="{BB962C8B-B14F-4D97-AF65-F5344CB8AC3E}">
        <p14:creationId xmlns:p14="http://schemas.microsoft.com/office/powerpoint/2010/main" val="15794412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157FA-C0AB-4AE5-A108-89687F357B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u="sng" dirty="0"/>
              <a:t>PVST+ advantages</a:t>
            </a:r>
            <a:r>
              <a:rPr lang="en-US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triggers STP calculation </a:t>
            </a:r>
            <a:r>
              <a:rPr lang="en-US" dirty="0">
                <a:solidFill>
                  <a:schemeClr val="bg1"/>
                </a:solidFill>
              </a:rPr>
              <a:t>only if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there is a potential loop in a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particular VLAN</a:t>
            </a:r>
          </a:p>
          <a:p>
            <a:pPr lvl="1">
              <a:lnSpc>
                <a:spcPct val="80000"/>
              </a:lnSpc>
            </a:pPr>
            <a:r>
              <a:rPr lang="en-US" sz="3400" dirty="0"/>
              <a:t>detailed “look” of the network – does not block ports when there is no loop on the trunks for a given VLAN  </a:t>
            </a:r>
          </a:p>
          <a:p>
            <a:pPr marL="304747" lvl="1" indent="-304747">
              <a:buClr>
                <a:schemeClr val="tx1"/>
              </a:buClr>
              <a:buSzPct val="100000"/>
            </a:pPr>
            <a:r>
              <a:rPr lang="en-US" sz="3400" u="sng" dirty="0"/>
              <a:t>PVST+ disadvantages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generates </a:t>
            </a:r>
            <a:r>
              <a:rPr lang="en-US" dirty="0">
                <a:solidFill>
                  <a:schemeClr val="bg1"/>
                </a:solidFill>
              </a:rPr>
              <a:t>a lot of overhead </a:t>
            </a:r>
            <a:r>
              <a:rPr lang="en-US" dirty="0"/>
              <a:t>in the network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proprietary protocol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88FF0-CDB4-466E-8436-44FB0D71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 about PVST+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E4EB-8C02-4CE0-9CD0-DE73BBD865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0202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4899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3B665-40E1-4767-B66F-95D2EEC7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services and basic routing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09759399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BFE6A-FA6E-4817-909F-D042DF45B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DHCP: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ynamic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/>
              <a:t>ost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onfiguration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rotocol</a:t>
            </a:r>
          </a:p>
          <a:p>
            <a:r>
              <a:rPr lang="en-US" dirty="0"/>
              <a:t>Provides automatic distribution of IP addresses and other </a:t>
            </a:r>
            <a:br>
              <a:rPr lang="en-US" dirty="0"/>
            </a:br>
            <a:r>
              <a:rPr lang="en-US" dirty="0"/>
              <a:t>networking parameters such as: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Subnet mask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Default gateway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DNS servers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More…</a:t>
            </a:r>
          </a:p>
          <a:p>
            <a:r>
              <a:rPr lang="en-US" dirty="0"/>
              <a:t>Industry standard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79B52-6104-46F5-884B-26F11DD5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DHCP?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7BC3-1DC8-49DE-86B8-D696457482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2849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BFE6A-FA6E-4817-909F-D042DF45B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DHCP scope - range of addresses (pool), lease time, reservations, etc.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Uses </a:t>
            </a:r>
            <a:r>
              <a:rPr lang="en-US" u="sng" dirty="0"/>
              <a:t>port UDP 67</a:t>
            </a:r>
          </a:p>
          <a:p>
            <a:r>
              <a:rPr lang="en-US" dirty="0"/>
              <a:t>Client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Must be configured to use DHCP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Uses </a:t>
            </a:r>
            <a:r>
              <a:rPr lang="en-US" u="sng" dirty="0"/>
              <a:t>port UDP 68</a:t>
            </a:r>
          </a:p>
          <a:p>
            <a:r>
              <a:rPr lang="en-US" dirty="0"/>
              <a:t>(Relay agent)</a:t>
            </a:r>
          </a:p>
          <a:p>
            <a:pPr lvl="2"/>
            <a:r>
              <a:rPr lang="en-US" dirty="0"/>
              <a:t>Used to serve multiple (V)LANs with a single DHCP server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79B52-6104-46F5-884B-26F11DD5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Components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7BC3-1DC8-49DE-86B8-D696457482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668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97893A6-3316-4C09-8D55-D48A8AA69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8334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81449-5FA6-4A32-8D73-72AA57952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4327" y="1353867"/>
            <a:ext cx="3580908" cy="50278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“DORA”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iscover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/>
              <a:t>ffer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equest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cknowledge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9F0F0-B434-4C70-8BCE-90BE76B7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DHCP Process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CDF00-3673-42C6-8FB5-5E5D3BF97C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2" descr="Image result for dhcp process">
            <a:extLst>
              <a:ext uri="{FF2B5EF4-FFF2-40B4-BE49-F238E27FC236}">
                <a16:creationId xmlns:a16="http://schemas.microsoft.com/office/drawing/2014/main" id="{EE27BB11-EB95-4222-8F04-87301E358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1" y="1973785"/>
            <a:ext cx="7674303" cy="34941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C7E9BC-4E05-4939-A93B-7A8CB650677A}"/>
              </a:ext>
            </a:extLst>
          </p:cNvPr>
          <p:cNvSpPr txBox="1">
            <a:spLocks/>
          </p:cNvSpPr>
          <p:nvPr/>
        </p:nvSpPr>
        <p:spPr>
          <a:xfrm>
            <a:off x="1099341" y="5705983"/>
            <a:ext cx="6777209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 messages use </a:t>
            </a:r>
            <a:r>
              <a:rPr lang="en-US" u="sng" dirty="0"/>
              <a:t>broadcast</a:t>
            </a:r>
            <a:r>
              <a:rPr lang="en-US" dirty="0"/>
              <a:t> (IPv4)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3285758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8F7BCE-3308-48E2-87EA-9E66887F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Relay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1C3A-5387-4A9C-A258-1414DE6209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FAD2D-1BFD-4C0F-AD31-CF231FD4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29" y="1370018"/>
            <a:ext cx="9067800" cy="5181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FF0E7A-85A5-42AD-869C-EC20A771DDD7}"/>
              </a:ext>
            </a:extLst>
          </p:cNvPr>
          <p:cNvSpPr/>
          <p:nvPr/>
        </p:nvSpPr>
        <p:spPr>
          <a:xfrm>
            <a:off x="3613658" y="2968572"/>
            <a:ext cx="1850970" cy="5583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FF0E7A-85A5-42AD-869C-EC20A771DDD7}"/>
              </a:ext>
            </a:extLst>
          </p:cNvPr>
          <p:cNvSpPr/>
          <p:nvPr/>
        </p:nvSpPr>
        <p:spPr>
          <a:xfrm>
            <a:off x="6629001" y="2968571"/>
            <a:ext cx="1850970" cy="5583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988728" y="1324553"/>
            <a:ext cx="3475263" cy="459685"/>
          </a:xfrm>
          <a:prstGeom prst="roundRect">
            <a:avLst/>
          </a:prstGeom>
          <a:solidFill>
            <a:srgbClr val="545AC8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solidFill>
                  <a:schemeClr val="bg2"/>
                </a:solidFill>
              </a:rPr>
              <a:t>Scope settings for 192.168.1.0/24</a:t>
            </a:r>
            <a:endParaRPr lang="bg-BG" dirty="0">
              <a:solidFill>
                <a:schemeClr val="bg2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988728" y="1916719"/>
            <a:ext cx="3475263" cy="459685"/>
          </a:xfrm>
          <a:prstGeom prst="roundRect">
            <a:avLst/>
          </a:prstGeom>
          <a:solidFill>
            <a:srgbClr val="00E668">
              <a:alpha val="8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Scope settings for 172.16.23.0/24</a:t>
            </a:r>
            <a:endParaRPr lang="bg-BG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59286" y="1703443"/>
            <a:ext cx="509104" cy="15214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8400" y="2090057"/>
            <a:ext cx="519990" cy="5098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18069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85138-21BF-49A6-831E-03B1A003D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DNS: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/>
              <a:t>omain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/>
              <a:t>ame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/>
              <a:t>ystem</a:t>
            </a:r>
          </a:p>
          <a:p>
            <a:r>
              <a:rPr lang="en-US" dirty="0"/>
              <a:t>DNS Usage:</a:t>
            </a:r>
          </a:p>
          <a:p>
            <a:pPr lvl="2"/>
            <a:r>
              <a:rPr lang="en-US" u="sng" dirty="0"/>
              <a:t>To translate names to IP addresses</a:t>
            </a:r>
          </a:p>
          <a:p>
            <a:pPr lvl="2"/>
            <a:r>
              <a:rPr lang="en-US" dirty="0"/>
              <a:t>To translate IP addresses to names</a:t>
            </a:r>
          </a:p>
          <a:p>
            <a:pPr lvl="2"/>
            <a:r>
              <a:rPr lang="en-US" dirty="0"/>
              <a:t>To find a particular service in the network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73141" indent="0">
              <a:buNone/>
            </a:pPr>
            <a:r>
              <a:rPr lang="en-US" sz="3000" baseline="30000" dirty="0"/>
              <a:t>*</a:t>
            </a:r>
            <a:r>
              <a:rPr lang="en-US" sz="3000" dirty="0"/>
              <a:t>DNS will be discussed in more details in the advanced course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0472C-DF4B-42F3-9287-7BAAF6E5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Introduction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CD299-FA24-4D22-BC69-FF2FE50C85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0871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F4471-1CAE-448D-8509-CEE553971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4595075"/>
          </a:xfrm>
        </p:spPr>
        <p:txBody>
          <a:bodyPr/>
          <a:lstStyle/>
          <a:p>
            <a:r>
              <a:rPr lang="en-US" dirty="0"/>
              <a:t>One of the most commonly used records in DNS</a:t>
            </a:r>
          </a:p>
          <a:p>
            <a:r>
              <a:rPr lang="en-US" dirty="0"/>
              <a:t>Matches a hostname (or FQDN) to an IP address</a:t>
            </a:r>
          </a:p>
          <a:p>
            <a:r>
              <a:rPr lang="en-US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pc1 -&gt; 192.168.1.1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pc2 -&gt; 192.168.1.2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server -&gt; 192.168.1.100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www.abv.bg -&gt; 194.153.145.104</a:t>
            </a:r>
          </a:p>
          <a:p>
            <a:pPr lvl="1">
              <a:lnSpc>
                <a:spcPct val="90000"/>
              </a:lnSpc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9035BC-638C-476E-8620-34D2EC0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“A” Records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4AE30-5ADD-494B-8735-6D79157C96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6684" y="6135586"/>
            <a:ext cx="5904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*FQDN = Fully Qualified Domain Name 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9646565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9B94-C035-4050-B945-E73C118DC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Switches: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bg1"/>
                </a:solidFill>
              </a:rPr>
              <a:t>Layer 2</a:t>
            </a:r>
            <a:r>
              <a:rPr lang="en-US" dirty="0"/>
              <a:t> information (MAC addresses)</a:t>
            </a:r>
          </a:p>
          <a:p>
            <a:pPr lvl="2"/>
            <a:r>
              <a:rPr lang="en-US" dirty="0"/>
              <a:t>Forwarding decisions based on the </a:t>
            </a:r>
            <a:r>
              <a:rPr lang="en-US" dirty="0">
                <a:solidFill>
                  <a:schemeClr val="bg1"/>
                </a:solidFill>
              </a:rPr>
              <a:t>MAC address tables</a:t>
            </a:r>
          </a:p>
          <a:p>
            <a:pPr lvl="2"/>
            <a:r>
              <a:rPr lang="en-US" dirty="0"/>
              <a:t>Not scalable for big networks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Routers: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Use </a:t>
            </a:r>
            <a:r>
              <a:rPr lang="en-US" sz="2998" dirty="0">
                <a:solidFill>
                  <a:schemeClr val="bg1"/>
                </a:solidFill>
              </a:rPr>
              <a:t>Layer 3</a:t>
            </a:r>
            <a:r>
              <a:rPr lang="en-US" sz="3000" dirty="0"/>
              <a:t> information (IP addresses)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Forwarding decisions based on the </a:t>
            </a:r>
            <a:r>
              <a:rPr lang="en-US" sz="2998" dirty="0">
                <a:solidFill>
                  <a:schemeClr val="bg1"/>
                </a:solidFill>
              </a:rPr>
              <a:t>routing tables</a:t>
            </a:r>
          </a:p>
          <a:p>
            <a:pPr marL="914240" lvl="4" indent="-304747">
              <a:buClr>
                <a:schemeClr val="tx1"/>
              </a:buClr>
              <a:buSzPct val="100000"/>
            </a:pPr>
            <a:r>
              <a:rPr lang="en-US" sz="3000" dirty="0"/>
              <a:t>Scalable for </a:t>
            </a:r>
            <a:r>
              <a:rPr lang="en-US" sz="2998" dirty="0">
                <a:solidFill>
                  <a:schemeClr val="bg1"/>
                </a:solidFill>
              </a:rPr>
              <a:t>large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81E54E-1201-4AFA-9935-3639A659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 Routing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B35A-9CD4-495B-BBF4-9F56383BCE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0319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/>
          <a:lstStyle/>
          <a:p>
            <a:r>
              <a:rPr lang="en-US" dirty="0"/>
              <a:t>Connects multiple LANs together</a:t>
            </a:r>
          </a:p>
          <a:p>
            <a:r>
              <a:rPr lang="en-US" dirty="0"/>
              <a:t>Extends over a large </a:t>
            </a:r>
            <a:br>
              <a:rPr lang="en-US" dirty="0"/>
            </a:br>
            <a:r>
              <a:rPr lang="en-US" dirty="0"/>
              <a:t>geographical distance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Internet</a:t>
            </a:r>
            <a:r>
              <a:rPr lang="en-US" dirty="0"/>
              <a:t> is the </a:t>
            </a:r>
            <a:br>
              <a:rPr lang="en-US" dirty="0"/>
            </a:br>
            <a:r>
              <a:rPr lang="en-US" dirty="0"/>
              <a:t>largest WAN spanning </a:t>
            </a:r>
            <a:br>
              <a:rPr lang="en-US" dirty="0"/>
            </a:br>
            <a:r>
              <a:rPr lang="en-US" dirty="0"/>
              <a:t>the Earth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 (WAN)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Placeholder 8" descr="Image result for wide area network">
            <a:extLst>
              <a:ext uri="{FF2B5EF4-FFF2-40B4-BE49-F238E27FC236}">
                <a16:creationId xmlns:a16="http://schemas.microsoft.com/office/drawing/2014/main" id="{D23D9924-7F0D-482E-B952-2952E5530EB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 bwMode="auto">
          <a:xfrm>
            <a:off x="585710" y="1344783"/>
            <a:ext cx="6083665" cy="536125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1217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0561C2-7757-4137-9D17-A93FCC41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Routing Table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FD5B-2FD8-4003-B3DA-CBAE26A6E1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2B7EC95-DB64-4F0B-88AD-49ABE5336605}"/>
              </a:ext>
            </a:extLst>
          </p:cNvPr>
          <p:cNvSpPr/>
          <p:nvPr/>
        </p:nvSpPr>
        <p:spPr>
          <a:xfrm>
            <a:off x="190405" y="2184400"/>
            <a:ext cx="4724400" cy="3106057"/>
          </a:xfrm>
          <a:prstGeom prst="wedgeRoundRectCallout">
            <a:avLst>
              <a:gd name="adj1" fmla="val 75351"/>
              <a:gd name="adj2" fmla="val 10931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42D34-6F23-425E-A174-1F8FEC9851B5}"/>
              </a:ext>
            </a:extLst>
          </p:cNvPr>
          <p:cNvSpPr/>
          <p:nvPr/>
        </p:nvSpPr>
        <p:spPr>
          <a:xfrm>
            <a:off x="1324687" y="2184400"/>
            <a:ext cx="1988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u="sng" dirty="0"/>
              <a:t>My routing table: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93934-E3D1-45DB-8E5C-4773D0A27D98}"/>
              </a:ext>
            </a:extLst>
          </p:cNvPr>
          <p:cNvSpPr txBox="1"/>
          <p:nvPr/>
        </p:nvSpPr>
        <p:spPr>
          <a:xfrm>
            <a:off x="395400" y="2518889"/>
            <a:ext cx="43749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192.168.5.0/24 via 10.1.1.1</a:t>
            </a:r>
          </a:p>
          <a:p>
            <a:r>
              <a:rPr lang="en-US" sz="2800" dirty="0"/>
              <a:t>172.16.0.0/16 via 10.15.15.1</a:t>
            </a:r>
          </a:p>
          <a:p>
            <a:r>
              <a:rPr lang="en-US" sz="2800" dirty="0"/>
              <a:t>87.15.23.0/24 via 10.23.23.1</a:t>
            </a:r>
          </a:p>
          <a:p>
            <a:r>
              <a:rPr lang="en-US" sz="2800" dirty="0"/>
              <a:t>10.1.1.0/24 is local</a:t>
            </a:r>
          </a:p>
          <a:p>
            <a:r>
              <a:rPr lang="en-US" sz="2800" dirty="0"/>
              <a:t>10.15.15.0/24 is local</a:t>
            </a:r>
          </a:p>
          <a:p>
            <a:r>
              <a:rPr lang="en-US" sz="2800" dirty="0"/>
              <a:t>10.23.23.0/24 is local</a:t>
            </a:r>
            <a:endParaRPr lang="bg-BG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0285B-1484-472A-A049-E8F4DE1501C4}"/>
              </a:ext>
            </a:extLst>
          </p:cNvPr>
          <p:cNvGrpSpPr/>
          <p:nvPr/>
        </p:nvGrpSpPr>
        <p:grpSpPr>
          <a:xfrm>
            <a:off x="6096000" y="2055091"/>
            <a:ext cx="5700600" cy="3810000"/>
            <a:chOff x="6096000" y="2055091"/>
            <a:chExt cx="5700600" cy="381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926783-D54F-403D-8AD6-932A97AE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055091"/>
              <a:ext cx="5700600" cy="381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D53CA0-0A1B-47AC-A74A-507F84F0B5DD}"/>
                </a:ext>
              </a:extLst>
            </p:cNvPr>
            <p:cNvSpPr txBox="1"/>
            <p:nvPr/>
          </p:nvSpPr>
          <p:spPr>
            <a:xfrm rot="19782878">
              <a:off x="6464197" y="3453076"/>
              <a:ext cx="971075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10.1.1.100</a:t>
              </a:r>
              <a:endParaRPr lang="bg-BG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34CF2F-BFCD-4880-ABD0-833AC6C30C0F}"/>
                </a:ext>
              </a:extLst>
            </p:cNvPr>
            <p:cNvSpPr txBox="1"/>
            <p:nvPr/>
          </p:nvSpPr>
          <p:spPr>
            <a:xfrm rot="21383009">
              <a:off x="6775295" y="3770629"/>
              <a:ext cx="1132711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10.15.15.100</a:t>
              </a:r>
              <a:endParaRPr lang="bg-BG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5063DD-6015-4217-8A94-8CF1F394057B}"/>
                </a:ext>
              </a:extLst>
            </p:cNvPr>
            <p:cNvSpPr txBox="1"/>
            <p:nvPr/>
          </p:nvSpPr>
          <p:spPr>
            <a:xfrm rot="1363040">
              <a:off x="6858551" y="4361516"/>
              <a:ext cx="971075" cy="378923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1000" dirty="0"/>
                <a:t>10.23.23.100</a:t>
              </a:r>
              <a:endParaRPr lang="bg-BG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37032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929877-2DEF-42E4-9168-6D47C57F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Gateway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DF73-3D19-454A-9873-7F3B73443D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FD368-636E-44AE-BC38-FEE097E1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3" y="1441836"/>
            <a:ext cx="9982200" cy="52642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2391377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94ADE-B431-487F-9B3A-EEC69013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Gateway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010E9-2F30-4EE8-B9E9-69C19BFD1D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366E6-7058-4A2F-92D9-4F8ADA48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03" y="1149137"/>
            <a:ext cx="5646909" cy="404657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61F844F-0C3E-4DD1-80F6-69254CAD71C3}"/>
              </a:ext>
            </a:extLst>
          </p:cNvPr>
          <p:cNvSpPr/>
          <p:nvPr/>
        </p:nvSpPr>
        <p:spPr>
          <a:xfrm>
            <a:off x="321469" y="1282982"/>
            <a:ext cx="4724400" cy="3168945"/>
          </a:xfrm>
          <a:prstGeom prst="wedgeRoundRectCallout">
            <a:avLst>
              <a:gd name="adj1" fmla="val 75291"/>
              <a:gd name="adj2" fmla="val -29272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7A622-F58C-4E93-A1D0-79DCB27AC50D}"/>
              </a:ext>
            </a:extLst>
          </p:cNvPr>
          <p:cNvSpPr/>
          <p:nvPr/>
        </p:nvSpPr>
        <p:spPr>
          <a:xfrm>
            <a:off x="1617326" y="1274997"/>
            <a:ext cx="180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My routing table: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FDB9D-CE9A-45AF-995D-DA09FF878A97}"/>
              </a:ext>
            </a:extLst>
          </p:cNvPr>
          <p:cNvSpPr txBox="1"/>
          <p:nvPr/>
        </p:nvSpPr>
        <p:spPr>
          <a:xfrm>
            <a:off x="678953" y="1655618"/>
            <a:ext cx="40094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192.168.5.0/24 is local</a:t>
            </a:r>
          </a:p>
          <a:p>
            <a:r>
              <a:rPr lang="en-US" sz="2800" dirty="0"/>
              <a:t>10.1.1.0/24 is local</a:t>
            </a:r>
          </a:p>
          <a:p>
            <a:r>
              <a:rPr lang="en-US" sz="2800" dirty="0"/>
              <a:t>172.16.0.0/16 via 10.1.1.2</a:t>
            </a:r>
          </a:p>
          <a:p>
            <a:r>
              <a:rPr lang="en-US" sz="2800" dirty="0"/>
              <a:t>87.15.23.0/24 via 10.1.1.2</a:t>
            </a:r>
          </a:p>
          <a:p>
            <a:r>
              <a:rPr lang="en-US" sz="2800" dirty="0"/>
              <a:t>10.15.15.0/24 via 10.1.1.2</a:t>
            </a:r>
          </a:p>
          <a:p>
            <a:r>
              <a:rPr lang="en-US" sz="2800" dirty="0"/>
              <a:t>10.23.23.0/24 via 10.1.1.2</a:t>
            </a:r>
            <a:endParaRPr lang="bg-B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6C11B-1F1E-47BB-842B-0A36231C96A0}"/>
              </a:ext>
            </a:extLst>
          </p:cNvPr>
          <p:cNvSpPr txBox="1"/>
          <p:nvPr/>
        </p:nvSpPr>
        <p:spPr>
          <a:xfrm>
            <a:off x="2066191" y="4516790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</a:t>
            </a:r>
            <a:endParaRPr lang="bg-BG" sz="2800" dirty="0"/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814CCDBF-1CE4-4768-8277-0B2F4DF68334}"/>
              </a:ext>
            </a:extLst>
          </p:cNvPr>
          <p:cNvSpPr/>
          <p:nvPr/>
        </p:nvSpPr>
        <p:spPr>
          <a:xfrm>
            <a:off x="2730357" y="4516790"/>
            <a:ext cx="304800" cy="554138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D623D95-7E18-41C0-BA35-B835F65BD00C}"/>
              </a:ext>
            </a:extLst>
          </p:cNvPr>
          <p:cNvSpPr/>
          <p:nvPr/>
        </p:nvSpPr>
        <p:spPr>
          <a:xfrm>
            <a:off x="379411" y="5144411"/>
            <a:ext cx="6138852" cy="1500422"/>
          </a:xfrm>
          <a:prstGeom prst="wedgeRoundRectCallout">
            <a:avLst>
              <a:gd name="adj1" fmla="val 10720"/>
              <a:gd name="adj2" fmla="val -30354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745F4-5FC1-4D13-9AB0-7EAE1D18F0D5}"/>
              </a:ext>
            </a:extLst>
          </p:cNvPr>
          <p:cNvSpPr txBox="1"/>
          <p:nvPr/>
        </p:nvSpPr>
        <p:spPr>
          <a:xfrm>
            <a:off x="503736" y="5218380"/>
            <a:ext cx="5890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192.168.5.0/24 is local</a:t>
            </a:r>
          </a:p>
          <a:p>
            <a:r>
              <a:rPr lang="en-US" sz="2800" dirty="0"/>
              <a:t>10.1.1.0/24 is local</a:t>
            </a:r>
          </a:p>
          <a:p>
            <a:r>
              <a:rPr lang="en-US" sz="2800" dirty="0"/>
              <a:t>0.0.0.0/0 via 10.1.1.2 (default gateway)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D68431-BBD2-4CF8-9401-328D447D8568}"/>
              </a:ext>
            </a:extLst>
          </p:cNvPr>
          <p:cNvSpPr/>
          <p:nvPr/>
        </p:nvSpPr>
        <p:spPr bwMode="auto">
          <a:xfrm>
            <a:off x="3342249" y="2479924"/>
            <a:ext cx="1346135" cy="1853350"/>
          </a:xfrm>
          <a:prstGeom prst="roundRect">
            <a:avLst/>
          </a:prstGeom>
          <a:noFill/>
          <a:ln w="571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1374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0" grpId="0" animBg="1"/>
      <p:bldP spid="11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615147-C573-4A61-8F87-2E1E79FC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the Longest Match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B5249-385B-4839-971E-C5FEE81BD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A448-A0FC-4875-8BB2-997804216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44" y="1379151"/>
            <a:ext cx="1089754" cy="79254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42A6437-99A2-463B-9700-4E6F54BB41FE}"/>
              </a:ext>
            </a:extLst>
          </p:cNvPr>
          <p:cNvSpPr/>
          <p:nvPr/>
        </p:nvSpPr>
        <p:spPr>
          <a:xfrm>
            <a:off x="253213" y="1371600"/>
            <a:ext cx="4724400" cy="1600200"/>
          </a:xfrm>
          <a:prstGeom prst="wedgeRoundRectCallout">
            <a:avLst>
              <a:gd name="adj1" fmla="val 75002"/>
              <a:gd name="adj2" fmla="val -28571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58CA3-65EB-42BD-A256-797A8A47CA84}"/>
              </a:ext>
            </a:extLst>
          </p:cNvPr>
          <p:cNvSpPr txBox="1"/>
          <p:nvPr/>
        </p:nvSpPr>
        <p:spPr>
          <a:xfrm>
            <a:off x="476498" y="1524000"/>
            <a:ext cx="4557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192.168.0.0/16 via 10.1.1.1</a:t>
            </a:r>
          </a:p>
          <a:p>
            <a:r>
              <a:rPr lang="en-US" sz="2800" dirty="0"/>
              <a:t>192.168.5.0/24 via 10.15.15.1</a:t>
            </a:r>
          </a:p>
          <a:p>
            <a:r>
              <a:rPr lang="en-US" sz="2800" dirty="0"/>
              <a:t>0.0.0.0/0 via 10.23.23.1</a:t>
            </a:r>
            <a:endParaRPr lang="bg-BG" sz="2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E61B255-90C5-4BE4-9555-4249FF84E31F}"/>
              </a:ext>
            </a:extLst>
          </p:cNvPr>
          <p:cNvSpPr/>
          <p:nvPr/>
        </p:nvSpPr>
        <p:spPr>
          <a:xfrm>
            <a:off x="253213" y="4648200"/>
            <a:ext cx="3555199" cy="1143000"/>
          </a:xfrm>
          <a:prstGeom prst="wedgeRoundRectCallout">
            <a:avLst>
              <a:gd name="adj1" fmla="val 114491"/>
              <a:gd name="adj2" fmla="val -263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A88DC76-AF18-446C-9AD2-361A97D09DD7}"/>
              </a:ext>
            </a:extLst>
          </p:cNvPr>
          <p:cNvSpPr/>
          <p:nvPr/>
        </p:nvSpPr>
        <p:spPr>
          <a:xfrm>
            <a:off x="4303711" y="4648200"/>
            <a:ext cx="3724139" cy="1143000"/>
          </a:xfrm>
          <a:prstGeom prst="wedgeRoundRectCallout">
            <a:avLst>
              <a:gd name="adj1" fmla="val 14363"/>
              <a:gd name="adj2" fmla="val -2640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6140A0D-6664-4C54-8DF1-954E1D8C92B0}"/>
              </a:ext>
            </a:extLst>
          </p:cNvPr>
          <p:cNvSpPr/>
          <p:nvPr/>
        </p:nvSpPr>
        <p:spPr>
          <a:xfrm>
            <a:off x="8375469" y="4648200"/>
            <a:ext cx="3405354" cy="1143000"/>
          </a:xfrm>
          <a:prstGeom prst="wedgeRoundRectCallout">
            <a:avLst>
              <a:gd name="adj1" fmla="val -82149"/>
              <a:gd name="adj2" fmla="val -2619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AFF57-CE6C-4C20-AC8E-8FA14E52F261}"/>
              </a:ext>
            </a:extLst>
          </p:cNvPr>
          <p:cNvSpPr txBox="1"/>
          <p:nvPr/>
        </p:nvSpPr>
        <p:spPr>
          <a:xfrm>
            <a:off x="230558" y="4648200"/>
            <a:ext cx="36068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192.168.5.3?</a:t>
            </a:r>
            <a:endParaRPr lang="bg-BG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3C264-F063-4BD3-BAE3-C68173E094FB}"/>
              </a:ext>
            </a:extLst>
          </p:cNvPr>
          <p:cNvSpPr txBox="1"/>
          <p:nvPr/>
        </p:nvSpPr>
        <p:spPr>
          <a:xfrm>
            <a:off x="4271951" y="4704474"/>
            <a:ext cx="37559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192.168.18.7?</a:t>
            </a:r>
            <a:endParaRPr lang="bg-BG" sz="2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AC34A-FD00-40D4-A452-218B3F0BF845}"/>
              </a:ext>
            </a:extLst>
          </p:cNvPr>
          <p:cNvSpPr txBox="1"/>
          <p:nvPr/>
        </p:nvSpPr>
        <p:spPr>
          <a:xfrm>
            <a:off x="8375469" y="4704474"/>
            <a:ext cx="34577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How do I reach 85.12.3.42?</a:t>
            </a:r>
            <a:endParaRPr lang="bg-BG" sz="2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DD1BF-A04C-40B0-94F7-C048455981C1}"/>
              </a:ext>
            </a:extLst>
          </p:cNvPr>
          <p:cNvSpPr txBox="1"/>
          <p:nvPr/>
        </p:nvSpPr>
        <p:spPr>
          <a:xfrm>
            <a:off x="257231" y="5122947"/>
            <a:ext cx="29025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10.15.15.1</a:t>
            </a:r>
            <a:endParaRPr lang="bg-BG" sz="23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A609B-08A1-4A16-8257-710D9EAD994E}"/>
              </a:ext>
            </a:extLst>
          </p:cNvPr>
          <p:cNvSpPr txBox="1"/>
          <p:nvPr/>
        </p:nvSpPr>
        <p:spPr>
          <a:xfrm>
            <a:off x="4300277" y="5151869"/>
            <a:ext cx="26044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10.1.1.1</a:t>
            </a:r>
            <a:endParaRPr lang="bg-BG" sz="23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3C329-E041-4568-B66E-66AA8EBB5D57}"/>
              </a:ext>
            </a:extLst>
          </p:cNvPr>
          <p:cNvSpPr txBox="1"/>
          <p:nvPr/>
        </p:nvSpPr>
        <p:spPr>
          <a:xfrm>
            <a:off x="8345672" y="5148897"/>
            <a:ext cx="29025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/>
                </a:solidFill>
              </a:rPr>
              <a:t>Answer: via 10.23.23.1</a:t>
            </a:r>
            <a:endParaRPr lang="bg-BG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5992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routing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39" y="1355395"/>
            <a:ext cx="8481559" cy="50418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4908142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Inter-VLAN Routing Using the Same </a:t>
            </a:r>
            <a:r>
              <a:rPr lang="en-US" dirty="0" smtClean="0"/>
              <a:t>Switch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8489287" cy="4953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92225059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Inter-VLAN Routing Using External </a:t>
            </a:r>
            <a:r>
              <a:rPr lang="en-US" dirty="0" smtClean="0"/>
              <a:t>Switch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1600"/>
            <a:ext cx="8534400" cy="495565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371600"/>
            <a:ext cx="8534400" cy="49556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340771" y="2700010"/>
            <a:ext cx="1892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Trunk ports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9" name="Arrow: Right 7"/>
          <p:cNvSpPr/>
          <p:nvPr/>
        </p:nvSpPr>
        <p:spPr>
          <a:xfrm rot="783357">
            <a:off x="4267468" y="3089435"/>
            <a:ext cx="1066800" cy="10924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Arrow: Right 9"/>
          <p:cNvSpPr/>
          <p:nvPr/>
        </p:nvSpPr>
        <p:spPr>
          <a:xfrm rot="21038700">
            <a:off x="4269680" y="2702216"/>
            <a:ext cx="1066800" cy="1166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76279242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Inter-VLAN Routing Using External </a:t>
            </a:r>
            <a:r>
              <a:rPr lang="en-US" dirty="0" smtClean="0"/>
              <a:t>Router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371600"/>
            <a:ext cx="9867324" cy="50772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Box 6"/>
          <p:cNvSpPr txBox="1"/>
          <p:nvPr/>
        </p:nvSpPr>
        <p:spPr>
          <a:xfrm>
            <a:off x="2360612" y="3124200"/>
            <a:ext cx="1750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Trunk port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4256734" y="3305166"/>
            <a:ext cx="1066800" cy="1612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5212" y="2133600"/>
            <a:ext cx="609600" cy="76200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789612" y="2133600"/>
            <a:ext cx="685800" cy="76200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2621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Routes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" y="1151121"/>
            <a:ext cx="11696797" cy="515340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Speech Bubble: Rectangle with Corners Rounded 6"/>
          <p:cNvSpPr/>
          <p:nvPr/>
        </p:nvSpPr>
        <p:spPr>
          <a:xfrm>
            <a:off x="460800" y="4648200"/>
            <a:ext cx="3581400" cy="1371600"/>
          </a:xfrm>
          <a:prstGeom prst="wedgeRoundRectCallout">
            <a:avLst>
              <a:gd name="adj1" fmla="val 26869"/>
              <a:gd name="adj2" fmla="val -157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7" name="Speech Bubble: Rectangle with Corners Rounded 7"/>
          <p:cNvSpPr/>
          <p:nvPr/>
        </p:nvSpPr>
        <p:spPr>
          <a:xfrm>
            <a:off x="4222897" y="4654731"/>
            <a:ext cx="3581400" cy="1371600"/>
          </a:xfrm>
          <a:prstGeom prst="wedgeRoundRectCallout">
            <a:avLst>
              <a:gd name="adj1" fmla="val -12280"/>
              <a:gd name="adj2" fmla="val -1559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8" name="Speech Bubble: Rectangle with Corners Rounded 8"/>
          <p:cNvSpPr/>
          <p:nvPr/>
        </p:nvSpPr>
        <p:spPr>
          <a:xfrm>
            <a:off x="7984994" y="4648200"/>
            <a:ext cx="3558059" cy="1371600"/>
          </a:xfrm>
          <a:prstGeom prst="wedgeRoundRectCallout">
            <a:avLst>
              <a:gd name="adj1" fmla="val -42189"/>
              <a:gd name="adj2" fmla="val -157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bg-BG" sz="2000" b="1" dirty="0">
              <a:solidFill>
                <a:srgbClr val="92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425" y="4672280"/>
            <a:ext cx="2534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10.1.1.0/24 is local</a:t>
            </a:r>
          </a:p>
          <a:p>
            <a:r>
              <a:rPr lang="en-US" sz="2000" dirty="0">
                <a:solidFill>
                  <a:schemeClr val="bg2"/>
                </a:solidFill>
              </a:rPr>
              <a:t>192.168.1.0/24 is local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8128" y="5277788"/>
            <a:ext cx="358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192.168.2.0/24 via 192.168.1.2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10.2.2.0/24 via 192.168.1.2</a:t>
            </a:r>
            <a:endParaRPr lang="bg-BG" sz="20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14185" y="4659217"/>
            <a:ext cx="2534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192.168.1.0/24 is local</a:t>
            </a:r>
          </a:p>
          <a:p>
            <a:r>
              <a:rPr lang="en-US" sz="2000" dirty="0">
                <a:solidFill>
                  <a:schemeClr val="bg2"/>
                </a:solidFill>
              </a:rPr>
              <a:t>192.168.2.0/24 is local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7970" y="5246796"/>
            <a:ext cx="3302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10.1.1.0/24 via 192.168.1.1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10.2.2.0/24 via 192.168.2.3</a:t>
            </a:r>
            <a:endParaRPr lang="bg-BG" sz="2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1249" y="4674457"/>
            <a:ext cx="2534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192.168.2.0/24 is local</a:t>
            </a:r>
          </a:p>
          <a:p>
            <a:r>
              <a:rPr lang="en-US" sz="2000" dirty="0">
                <a:solidFill>
                  <a:schemeClr val="bg2"/>
                </a:solidFill>
              </a:rPr>
              <a:t>10.2.2.0/24 is local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01249" y="5277788"/>
            <a:ext cx="34418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10.1.1.0/24 via 192.168.2.2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192.168.1.0/24 via 192.168.2.2</a:t>
            </a:r>
            <a:endParaRPr lang="bg-BG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1532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5" grpId="0"/>
      <p:bldP spid="17" grpId="0"/>
      <p:bldP spid="18" grpId="0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1208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EBF17-414B-4676-BCB7-3A1A5C6C6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Hub (obsolete, not secure and very slow)</a:t>
            </a:r>
            <a:endParaRPr lang="en-US" dirty="0">
              <a:solidFill>
                <a:srgbClr val="F0A22E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Switch</a:t>
            </a:r>
          </a:p>
          <a:p>
            <a:r>
              <a:rPr lang="en-US" dirty="0">
                <a:solidFill>
                  <a:schemeClr val="bg1"/>
                </a:solidFill>
              </a:rPr>
              <a:t>Router</a:t>
            </a:r>
          </a:p>
          <a:p>
            <a:r>
              <a:rPr lang="en-US" dirty="0"/>
              <a:t>Modem</a:t>
            </a:r>
          </a:p>
          <a:p>
            <a:r>
              <a:rPr lang="en-US" dirty="0"/>
              <a:t>Firewall</a:t>
            </a:r>
          </a:p>
          <a:p>
            <a:r>
              <a:rPr lang="en-US" dirty="0"/>
              <a:t>Bridge (like a Switch, fewer ports)</a:t>
            </a:r>
          </a:p>
          <a:p>
            <a:r>
              <a:rPr lang="en-US" dirty="0"/>
              <a:t>Repeater (like a Hub, it just amplifies the signal)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AE0B9-A8AD-4999-9963-18813C4E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Networking Devices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3E9C9-06C3-4CBE-9E41-E4162F298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267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83B665-40E1-4767-B66F-95D2EEC784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Dynamic routing with OSPF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478951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022B-AAAE-461E-B96E-A80C271A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Distance-vector vs link-state </a:t>
            </a:r>
            <a:r>
              <a:rPr lang="en-US" dirty="0" smtClean="0"/>
              <a:t>protocols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E7C0B-1F78-425A-9A85-FEC6E2849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Distance-vector protocols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CA96A-417A-43A4-B3F6-9422A9836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Link-state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184F4-4B3F-46A2-B8A8-B7C4E663DC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Picture 2" descr="Image result for Ð¿ÐµÑÐ½Ð¸Ðº ÑÐ°Ð±ÐµÐ»Ð°">
            <a:extLst>
              <a:ext uri="{FF2B5EF4-FFF2-40B4-BE49-F238E27FC236}">
                <a16:creationId xmlns:a16="http://schemas.microsoft.com/office/drawing/2014/main" id="{585C395F-49FD-44B5-BDBA-2462B05A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70" y="2142421"/>
            <a:ext cx="5298803" cy="351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58CC7-66AC-4152-81A8-934A9C4E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27" y="2142421"/>
            <a:ext cx="5089803" cy="351964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FD8CD-DB1E-4210-89BF-C165C262A672}"/>
              </a:ext>
            </a:extLst>
          </p:cNvPr>
          <p:cNvCxnSpPr>
            <a:cxnSpLocks/>
          </p:cNvCxnSpPr>
          <p:nvPr/>
        </p:nvCxnSpPr>
        <p:spPr>
          <a:xfrm>
            <a:off x="6206836" y="2456873"/>
            <a:ext cx="0" cy="2955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9668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 Metric: hop count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13293-2A14-4EF0-882C-31FB96A48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9" y="2052478"/>
            <a:ext cx="10668000" cy="46535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5F74181-11C7-4580-990A-5410787EC405}"/>
              </a:ext>
            </a:extLst>
          </p:cNvPr>
          <p:cNvSpPr/>
          <p:nvPr/>
        </p:nvSpPr>
        <p:spPr>
          <a:xfrm rot="3895034">
            <a:off x="3637475" y="1559109"/>
            <a:ext cx="867001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200" dirty="0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353DE741-1C14-4A0D-BB1B-6613418E0DA9}"/>
              </a:ext>
            </a:extLst>
          </p:cNvPr>
          <p:cNvSpPr/>
          <p:nvPr/>
        </p:nvSpPr>
        <p:spPr>
          <a:xfrm rot="20431529" flipV="1">
            <a:off x="2466565" y="4027491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816AB-1BE3-44FB-A4D1-A59F45842A0B}"/>
              </a:ext>
            </a:extLst>
          </p:cNvPr>
          <p:cNvSpPr txBox="1"/>
          <p:nvPr/>
        </p:nvSpPr>
        <p:spPr>
          <a:xfrm>
            <a:off x="1470638" y="3102346"/>
            <a:ext cx="216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 will use Router1!</a:t>
            </a:r>
            <a:endParaRPr lang="bg-BG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BB64-D97A-4798-ACEA-A9F7A4AE02C6}"/>
              </a:ext>
            </a:extLst>
          </p:cNvPr>
          <p:cNvSpPr txBox="1"/>
          <p:nvPr/>
        </p:nvSpPr>
        <p:spPr>
          <a:xfrm rot="19598538">
            <a:off x="1921606" y="1814798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B73C1-A3B1-4A74-A51C-969999B88B17}"/>
              </a:ext>
            </a:extLst>
          </p:cNvPr>
          <p:cNvSpPr txBox="1"/>
          <p:nvPr/>
        </p:nvSpPr>
        <p:spPr>
          <a:xfrm rot="1747922">
            <a:off x="1255288" y="5089102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9E454-B84D-4382-ACC4-FACA02852B07}"/>
              </a:ext>
            </a:extLst>
          </p:cNvPr>
          <p:cNvSpPr txBox="1"/>
          <p:nvPr/>
        </p:nvSpPr>
        <p:spPr>
          <a:xfrm>
            <a:off x="7361499" y="1585732"/>
            <a:ext cx="3311063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RIP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54561870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Metric: cost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2661F-8003-452A-B294-5BD73D3BA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9" y="2286000"/>
            <a:ext cx="10896600" cy="45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54D13826-2DBC-4F21-989D-1F840041AB62}"/>
              </a:ext>
            </a:extLst>
          </p:cNvPr>
          <p:cNvSpPr/>
          <p:nvPr/>
        </p:nvSpPr>
        <p:spPr>
          <a:xfrm rot="3895034">
            <a:off x="3641787" y="1780069"/>
            <a:ext cx="867001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C28FFAF2-148E-4DE9-83B4-5F6E3BB53D71}"/>
              </a:ext>
            </a:extLst>
          </p:cNvPr>
          <p:cNvSpPr/>
          <p:nvPr/>
        </p:nvSpPr>
        <p:spPr>
          <a:xfrm rot="20431529" flipV="1">
            <a:off x="2438164" y="4477750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07783-E090-4ECF-926E-F32CAAA7A26E}"/>
              </a:ext>
            </a:extLst>
          </p:cNvPr>
          <p:cNvSpPr txBox="1"/>
          <p:nvPr/>
        </p:nvSpPr>
        <p:spPr>
          <a:xfrm>
            <a:off x="1545808" y="3419356"/>
            <a:ext cx="2110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 will use Router3!</a:t>
            </a:r>
            <a:endParaRPr lang="bg-BG" sz="20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A69B-BCAF-4EFA-886E-4104DE4E7F22}"/>
              </a:ext>
            </a:extLst>
          </p:cNvPr>
          <p:cNvSpPr txBox="1"/>
          <p:nvPr/>
        </p:nvSpPr>
        <p:spPr>
          <a:xfrm>
            <a:off x="5207770" y="3591721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slow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56C9B-CF04-4C26-BB78-9EEC3258F09E}"/>
              </a:ext>
            </a:extLst>
          </p:cNvPr>
          <p:cNvSpPr txBox="1"/>
          <p:nvPr/>
        </p:nvSpPr>
        <p:spPr>
          <a:xfrm>
            <a:off x="5230329" y="4653004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fast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36F8ED-45C3-4A77-A86C-800B3A9B4F22}"/>
              </a:ext>
            </a:extLst>
          </p:cNvPr>
          <p:cNvCxnSpPr>
            <a:cxnSpLocks/>
          </p:cNvCxnSpPr>
          <p:nvPr/>
        </p:nvCxnSpPr>
        <p:spPr>
          <a:xfrm flipH="1" flipV="1">
            <a:off x="4963976" y="3401355"/>
            <a:ext cx="255835" cy="24466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88B9E2-66D9-4C4B-9F18-462189E12E4A}"/>
              </a:ext>
            </a:extLst>
          </p:cNvPr>
          <p:cNvCxnSpPr>
            <a:cxnSpLocks/>
          </p:cNvCxnSpPr>
          <p:nvPr/>
        </p:nvCxnSpPr>
        <p:spPr>
          <a:xfrm flipV="1">
            <a:off x="6256379" y="3351509"/>
            <a:ext cx="250718" cy="27532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7930D1-79D3-485A-A9FD-F9B143043147}"/>
              </a:ext>
            </a:extLst>
          </p:cNvPr>
          <p:cNvCxnSpPr>
            <a:cxnSpLocks/>
          </p:cNvCxnSpPr>
          <p:nvPr/>
        </p:nvCxnSpPr>
        <p:spPr>
          <a:xfrm flipH="1">
            <a:off x="4811869" y="4906848"/>
            <a:ext cx="418460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B114A5-DEDB-49F6-B16D-DB16ECE03CFB}"/>
              </a:ext>
            </a:extLst>
          </p:cNvPr>
          <p:cNvCxnSpPr>
            <a:cxnSpLocks/>
          </p:cNvCxnSpPr>
          <p:nvPr/>
        </p:nvCxnSpPr>
        <p:spPr>
          <a:xfrm>
            <a:off x="6233890" y="4929431"/>
            <a:ext cx="438066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CF1DB6-2D24-486D-8A87-F5D1D5796CBE}"/>
              </a:ext>
            </a:extLst>
          </p:cNvPr>
          <p:cNvSpPr txBox="1"/>
          <p:nvPr/>
        </p:nvSpPr>
        <p:spPr>
          <a:xfrm rot="19598538">
            <a:off x="2009926" y="1886863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29F913-BA15-48C5-88A6-266E3988604F}"/>
              </a:ext>
            </a:extLst>
          </p:cNvPr>
          <p:cNvSpPr txBox="1"/>
          <p:nvPr/>
        </p:nvSpPr>
        <p:spPr>
          <a:xfrm rot="1747922">
            <a:off x="1275660" y="5535627"/>
            <a:ext cx="305823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I know how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F8844-FAF0-4B70-A775-47FC94CBE2ED}"/>
              </a:ext>
            </a:extLst>
          </p:cNvPr>
          <p:cNvSpPr txBox="1"/>
          <p:nvPr/>
        </p:nvSpPr>
        <p:spPr>
          <a:xfrm>
            <a:off x="7361499" y="1585732"/>
            <a:ext cx="3553116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OSPF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7326958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9" grpId="0"/>
      <p:bldP spid="20" grpId="0"/>
      <p:bldP spid="2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3E4E1-4DD1-4990-97C7-1E76212D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protocols in the same network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5A09-3A66-4F67-8703-87D8C2B0BD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75DEDB-E8B2-4137-9BFB-B8E0EB2B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3" y="2049684"/>
            <a:ext cx="10902879" cy="4953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1EAB3572-4DBB-4EBC-8DAD-4B3F8419A03A}"/>
              </a:ext>
            </a:extLst>
          </p:cNvPr>
          <p:cNvSpPr/>
          <p:nvPr/>
        </p:nvSpPr>
        <p:spPr>
          <a:xfrm rot="3895034">
            <a:off x="3604879" y="1791816"/>
            <a:ext cx="765693" cy="1812510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9514B1C8-6106-4B4C-9BA5-0FD2F027FD7D}"/>
              </a:ext>
            </a:extLst>
          </p:cNvPr>
          <p:cNvSpPr/>
          <p:nvPr/>
        </p:nvSpPr>
        <p:spPr>
          <a:xfrm rot="20431529" flipV="1">
            <a:off x="2447368" y="4186180"/>
            <a:ext cx="635685" cy="1005077"/>
          </a:xfrm>
          <a:prstGeom prst="curvedRightArrow">
            <a:avLst>
              <a:gd name="adj1" fmla="val 22369"/>
              <a:gd name="adj2" fmla="val 50000"/>
              <a:gd name="adj3" fmla="val 2500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AF9B7-9324-485E-BC3B-FFB28BBA340D}"/>
              </a:ext>
            </a:extLst>
          </p:cNvPr>
          <p:cNvSpPr txBox="1"/>
          <p:nvPr/>
        </p:nvSpPr>
        <p:spPr>
          <a:xfrm>
            <a:off x="2982148" y="3219021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?</a:t>
            </a:r>
            <a:endParaRPr lang="bg-BG" sz="28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F4E4D0-25F3-489B-8F83-64DAB73572FB}"/>
              </a:ext>
            </a:extLst>
          </p:cNvPr>
          <p:cNvSpPr txBox="1"/>
          <p:nvPr/>
        </p:nvSpPr>
        <p:spPr>
          <a:xfrm>
            <a:off x="5036143" y="3391159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slow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B1CB6-AB8D-4EB4-AFB5-4F26E91FA21F}"/>
              </a:ext>
            </a:extLst>
          </p:cNvPr>
          <p:cNvSpPr txBox="1"/>
          <p:nvPr/>
        </p:nvSpPr>
        <p:spPr>
          <a:xfrm>
            <a:off x="5133338" y="4624201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fast links</a:t>
            </a:r>
            <a:endParaRPr lang="bg-BG" sz="1800" b="1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174EE8-7B00-4F77-BF8B-037D3F8C33AC}"/>
              </a:ext>
            </a:extLst>
          </p:cNvPr>
          <p:cNvCxnSpPr>
            <a:cxnSpLocks/>
          </p:cNvCxnSpPr>
          <p:nvPr/>
        </p:nvCxnSpPr>
        <p:spPr>
          <a:xfrm flipH="1" flipV="1">
            <a:off x="4905492" y="3161992"/>
            <a:ext cx="255835" cy="244660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B6390D-DD35-4C56-A5DE-C20DCA9B9F12}"/>
              </a:ext>
            </a:extLst>
          </p:cNvPr>
          <p:cNvCxnSpPr>
            <a:cxnSpLocks/>
          </p:cNvCxnSpPr>
          <p:nvPr/>
        </p:nvCxnSpPr>
        <p:spPr>
          <a:xfrm flipV="1">
            <a:off x="6072293" y="3110758"/>
            <a:ext cx="250718" cy="27532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5FAB40-41AD-44BB-8A60-8637A04D2609}"/>
              </a:ext>
            </a:extLst>
          </p:cNvPr>
          <p:cNvCxnSpPr>
            <a:cxnSpLocks/>
          </p:cNvCxnSpPr>
          <p:nvPr/>
        </p:nvCxnSpPr>
        <p:spPr>
          <a:xfrm flipH="1">
            <a:off x="4703275" y="4878045"/>
            <a:ext cx="418460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125881-9530-41B7-B156-6A1F25ED05AC}"/>
              </a:ext>
            </a:extLst>
          </p:cNvPr>
          <p:cNvCxnSpPr>
            <a:cxnSpLocks/>
          </p:cNvCxnSpPr>
          <p:nvPr/>
        </p:nvCxnSpPr>
        <p:spPr>
          <a:xfrm>
            <a:off x="6151385" y="4878045"/>
            <a:ext cx="438066" cy="23097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B9B554A-AF26-4682-84F8-47CF801F327A}"/>
              </a:ext>
            </a:extLst>
          </p:cNvPr>
          <p:cNvSpPr txBox="1"/>
          <p:nvPr/>
        </p:nvSpPr>
        <p:spPr>
          <a:xfrm>
            <a:off x="7361499" y="1585732"/>
            <a:ext cx="4564611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Note: all routers talk RIP </a:t>
            </a:r>
            <a:r>
              <a:rPr lang="en-US" sz="2400" u="sng" dirty="0"/>
              <a:t>and</a:t>
            </a:r>
            <a:r>
              <a:rPr lang="en-US" sz="2400" dirty="0"/>
              <a:t> OSPF</a:t>
            </a:r>
            <a:endParaRPr lang="bg-BG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3552A-7CC3-4A6C-8575-A62471000B7D}"/>
              </a:ext>
            </a:extLst>
          </p:cNvPr>
          <p:cNvSpPr txBox="1"/>
          <p:nvPr/>
        </p:nvSpPr>
        <p:spPr>
          <a:xfrm rot="19598538">
            <a:off x="1845458" y="1886863"/>
            <a:ext cx="338717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RIP: I am better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7F06A-7F6F-45E7-8B5A-0F7978A4B46B}"/>
              </a:ext>
            </a:extLst>
          </p:cNvPr>
          <p:cNvSpPr txBox="1"/>
          <p:nvPr/>
        </p:nvSpPr>
        <p:spPr>
          <a:xfrm rot="1747922">
            <a:off x="1207610" y="5343619"/>
            <a:ext cx="354907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dirty="0">
                <a:solidFill>
                  <a:schemeClr val="bg1"/>
                </a:solidFill>
              </a:rPr>
              <a:t>OSPF: I am better to reach Destination!</a:t>
            </a:r>
            <a:endParaRPr lang="bg-B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5798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9" grpId="0" animBg="1"/>
      <p:bldP spid="30" grpId="0"/>
      <p:bldP spid="3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4817D-990E-45D9-97EF-02107062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distance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693F-A76B-4D95-BA5D-0235D4D1B8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E907-FF1F-44ED-BE2B-EE4A5CB6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148944"/>
            <a:ext cx="9067800" cy="53434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5909316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7CAAAD-C4BF-4285-8833-E87C3A20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the </a:t>
            </a:r>
            <a:r>
              <a:rPr lang="en-US" dirty="0">
                <a:solidFill>
                  <a:schemeClr val="bg1"/>
                </a:solidFill>
              </a:rPr>
              <a:t>subnet masks</a:t>
            </a:r>
            <a:r>
              <a:rPr lang="en-US" dirty="0"/>
              <a:t>, 1 means “do care” and 0 means “don’t care”</a:t>
            </a:r>
          </a:p>
          <a:p>
            <a:r>
              <a:rPr lang="en-US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255.255.255</a:t>
            </a:r>
            <a:r>
              <a:rPr lang="en-US" dirty="0"/>
              <a:t>.0 -&gt;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255.255.255.255</a:t>
            </a:r>
            <a:r>
              <a:rPr lang="en-US" dirty="0"/>
              <a:t> -&gt; exact IP address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In the </a:t>
            </a:r>
            <a:r>
              <a:rPr lang="en-US" sz="3400" dirty="0">
                <a:solidFill>
                  <a:schemeClr val="bg1"/>
                </a:solidFill>
              </a:rPr>
              <a:t>wildcard masks</a:t>
            </a:r>
            <a:r>
              <a:rPr lang="en-US" sz="3400" dirty="0"/>
              <a:t>, 0 means “do care” and 1 means “don’t care”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0.0.0</a:t>
            </a:r>
            <a:r>
              <a:rPr lang="en-US" dirty="0"/>
              <a:t>.255 -&gt;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0.0.0.0</a:t>
            </a:r>
            <a:r>
              <a:rPr lang="en-US" dirty="0"/>
              <a:t> -&gt; exact IP address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E301F7-7CE5-417B-8755-AB183761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masks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1A65F-B304-464E-9F2C-1B282B3CDE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1265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E3620-DEFA-4B6B-AB25-1329E1C1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terms: router ID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36A07-C94A-4197-97F5-260CDA85C5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F8581-B52E-4390-88A7-4B13735BF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472030"/>
            <a:ext cx="10359400" cy="472440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A6A5538-19FC-4D14-93FB-67A43FC64DC7}"/>
              </a:ext>
            </a:extLst>
          </p:cNvPr>
          <p:cNvSpPr/>
          <p:nvPr/>
        </p:nvSpPr>
        <p:spPr>
          <a:xfrm>
            <a:off x="6475412" y="1676031"/>
            <a:ext cx="3657600" cy="762000"/>
          </a:xfrm>
          <a:prstGeom prst="wedgeRoundRectCallout">
            <a:avLst>
              <a:gd name="adj1" fmla="val -55695"/>
              <a:gd name="adj2" fmla="val 127406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 have many names (interfaces), but just call me 2.2.2.2</a:t>
            </a:r>
            <a:endParaRPr lang="bg-BG" sz="2000" b="1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ACEFE1-B95D-4222-9794-C2857FCAB2C1}"/>
              </a:ext>
            </a:extLst>
          </p:cNvPr>
          <p:cNvGrpSpPr/>
          <p:nvPr/>
        </p:nvGrpSpPr>
        <p:grpSpPr>
          <a:xfrm>
            <a:off x="3198812" y="3797427"/>
            <a:ext cx="1981200" cy="773658"/>
            <a:chOff x="3198812" y="3797427"/>
            <a:chExt cx="1981200" cy="7736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763921-5364-4297-BCB6-5E98DA52326F}"/>
                </a:ext>
              </a:extLst>
            </p:cNvPr>
            <p:cNvSpPr txBox="1"/>
            <p:nvPr/>
          </p:nvSpPr>
          <p:spPr>
            <a:xfrm rot="20474420">
              <a:off x="3540709" y="4140198"/>
              <a:ext cx="15199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Hi, 2.2.2.2!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  <a:endParaRPr lang="bg-BG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1D0373-F4B7-43F0-B3C4-838655609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8812" y="3797427"/>
              <a:ext cx="1981200" cy="627148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F42C91-8ADC-492D-B864-078C73C5F484}"/>
              </a:ext>
            </a:extLst>
          </p:cNvPr>
          <p:cNvGrpSpPr/>
          <p:nvPr/>
        </p:nvGrpSpPr>
        <p:grpSpPr>
          <a:xfrm>
            <a:off x="6713477" y="3797427"/>
            <a:ext cx="1971735" cy="715651"/>
            <a:chOff x="6713477" y="3797427"/>
            <a:chExt cx="1971735" cy="71565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6073C2-A608-49BF-B17D-6CB2D89647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7538" y="3797427"/>
              <a:ext cx="1867674" cy="685801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69020-1DFC-46D7-B07F-EE7770E454F4}"/>
                </a:ext>
              </a:extLst>
            </p:cNvPr>
            <p:cNvSpPr txBox="1"/>
            <p:nvPr/>
          </p:nvSpPr>
          <p:spPr>
            <a:xfrm rot="1226607">
              <a:off x="6713477" y="4082191"/>
              <a:ext cx="15199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Hi, 2.2.2.2!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  <a:endParaRPr lang="bg-BG" sz="2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56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5E756-36A1-4A8D-8F51-5B5DA202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OSPF terms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10EA-2C6D-44FB-9C35-CCB75357B2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B6163-50A5-4B25-B0E2-C126FE01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295400"/>
            <a:ext cx="10432684" cy="477815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1541D1B-9D14-4980-B303-179475A13CCA}"/>
              </a:ext>
            </a:extLst>
          </p:cNvPr>
          <p:cNvSpPr/>
          <p:nvPr/>
        </p:nvSpPr>
        <p:spPr>
          <a:xfrm>
            <a:off x="1264920" y="1455420"/>
            <a:ext cx="8431532" cy="2994712"/>
          </a:xfrm>
          <a:prstGeom prst="ellipse">
            <a:avLst/>
          </a:prstGeom>
          <a:solidFill>
            <a:srgbClr val="92D050">
              <a:alpha val="784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CB3E7-7100-400B-9066-47E2DEBA4085}"/>
              </a:ext>
            </a:extLst>
          </p:cNvPr>
          <p:cNvSpPr txBox="1"/>
          <p:nvPr/>
        </p:nvSpPr>
        <p:spPr>
          <a:xfrm>
            <a:off x="4316451" y="1554497"/>
            <a:ext cx="212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Autonomous system</a:t>
            </a:r>
            <a:endParaRPr lang="bg-BG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62B62-46F6-44E0-A190-03EEAEA470A2}"/>
              </a:ext>
            </a:extLst>
          </p:cNvPr>
          <p:cNvSpPr txBox="1"/>
          <p:nvPr/>
        </p:nvSpPr>
        <p:spPr>
          <a:xfrm>
            <a:off x="3575983" y="475767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ASBR</a:t>
            </a:r>
            <a:endParaRPr lang="bg-BG" sz="20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683A9-E356-47CD-A889-D1CEBDEA24AE}"/>
              </a:ext>
            </a:extLst>
          </p:cNvPr>
          <p:cNvSpPr txBox="1"/>
          <p:nvPr/>
        </p:nvSpPr>
        <p:spPr>
          <a:xfrm>
            <a:off x="4140524" y="2158265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9C6A6-1696-4E8D-8B08-7EE63353CE95}"/>
              </a:ext>
            </a:extLst>
          </p:cNvPr>
          <p:cNvSpPr txBox="1"/>
          <p:nvPr/>
        </p:nvSpPr>
        <p:spPr>
          <a:xfrm>
            <a:off x="5561012" y="2203559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ABR</a:t>
            </a:r>
            <a:endParaRPr lang="bg-BG" sz="2000" dirty="0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20A6FD-7F19-42FA-9681-A14A3BD9F02D}"/>
              </a:ext>
            </a:extLst>
          </p:cNvPr>
          <p:cNvCxnSpPr/>
          <p:nvPr/>
        </p:nvCxnSpPr>
        <p:spPr>
          <a:xfrm flipH="1">
            <a:off x="4341812" y="2558375"/>
            <a:ext cx="105046" cy="4134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8D2AB6-FCEB-433C-BFC2-80B51ED04139}"/>
              </a:ext>
            </a:extLst>
          </p:cNvPr>
          <p:cNvCxnSpPr>
            <a:cxnSpLocks/>
          </p:cNvCxnSpPr>
          <p:nvPr/>
        </p:nvCxnSpPr>
        <p:spPr>
          <a:xfrm>
            <a:off x="6105477" y="2558375"/>
            <a:ext cx="293735" cy="337225"/>
          </a:xfrm>
          <a:prstGeom prst="straightConnector1">
            <a:avLst/>
          </a:prstGeom>
          <a:ln w="254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C9745A-BED1-4799-AC9E-DBC2CF263542}"/>
              </a:ext>
            </a:extLst>
          </p:cNvPr>
          <p:cNvCxnSpPr>
            <a:cxnSpLocks/>
          </p:cNvCxnSpPr>
          <p:nvPr/>
        </p:nvCxnSpPr>
        <p:spPr>
          <a:xfrm flipV="1">
            <a:off x="4291639" y="4556829"/>
            <a:ext cx="729941" cy="347969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AF98C9-FCF9-4BC7-96C3-25F42A7CD6E0}"/>
              </a:ext>
            </a:extLst>
          </p:cNvPr>
          <p:cNvSpPr txBox="1"/>
          <p:nvPr/>
        </p:nvSpPr>
        <p:spPr>
          <a:xfrm>
            <a:off x="3775202" y="6091674"/>
            <a:ext cx="418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Area 0 = the backbone area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1186962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7CAAAD-C4BF-4285-8833-E87C3A20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the </a:t>
            </a:r>
            <a:r>
              <a:rPr lang="en-US" dirty="0">
                <a:solidFill>
                  <a:schemeClr val="bg1"/>
                </a:solidFill>
              </a:rPr>
              <a:t>subnet masks</a:t>
            </a:r>
            <a:r>
              <a:rPr lang="en-US" dirty="0"/>
              <a:t>, 1 means “do care” and 0 means “don’t care”</a:t>
            </a:r>
          </a:p>
          <a:p>
            <a:r>
              <a:rPr lang="en-US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255.255.255</a:t>
            </a:r>
            <a:r>
              <a:rPr lang="en-US" dirty="0"/>
              <a:t>.0 -&gt;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255.255.255.255</a:t>
            </a:r>
            <a:r>
              <a:rPr lang="en-US" dirty="0"/>
              <a:t> -&gt; exact IP address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In the </a:t>
            </a:r>
            <a:r>
              <a:rPr lang="en-US" sz="3400" dirty="0">
                <a:solidFill>
                  <a:schemeClr val="bg1"/>
                </a:solidFill>
              </a:rPr>
              <a:t>wildcard masks</a:t>
            </a:r>
            <a:r>
              <a:rPr lang="en-US" sz="3400" dirty="0"/>
              <a:t>, 0 means “do care” and 1 means “don’t care”</a:t>
            </a:r>
          </a:p>
          <a:p>
            <a:pPr marL="304747" lvl="2" indent="-304747">
              <a:buClr>
                <a:schemeClr val="tx1"/>
              </a:buClr>
              <a:buSzPct val="100000"/>
            </a:pPr>
            <a:r>
              <a:rPr lang="en-US" sz="3400" dirty="0"/>
              <a:t>Examples: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192.168.1.0 </a:t>
            </a:r>
            <a:r>
              <a:rPr lang="en-US" u="sng" dirty="0"/>
              <a:t>0.0.0</a:t>
            </a:r>
            <a:r>
              <a:rPr lang="en-US" dirty="0"/>
              <a:t>.255 -&gt; refers to 192.168.1.0 network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Loopback address: 10.1.1.1 </a:t>
            </a:r>
            <a:r>
              <a:rPr lang="en-US" u="sng" dirty="0"/>
              <a:t>0.0.0.0</a:t>
            </a:r>
            <a:r>
              <a:rPr lang="en-US" dirty="0"/>
              <a:t> -&gt; exact IP address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E301F7-7CE5-417B-8755-AB183761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masks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1A65F-B304-464E-9F2C-1B282B3CDE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2096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9634</TotalTime>
  <Words>2514</Words>
  <Application>Microsoft Office PowerPoint</Application>
  <PresentationFormat>Widescreen</PresentationFormat>
  <Paragraphs>725</Paragraphs>
  <Slides>113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Course summary</vt:lpstr>
      <vt:lpstr>Questions</vt:lpstr>
      <vt:lpstr>Table of Contents</vt:lpstr>
      <vt:lpstr>PowerPoint Presentation</vt:lpstr>
      <vt:lpstr>How did it start?</vt:lpstr>
      <vt:lpstr>Common Types of Computer Networks</vt:lpstr>
      <vt:lpstr>Local Area Network (LAN)</vt:lpstr>
      <vt:lpstr>Wide Area Network (WAN)</vt:lpstr>
      <vt:lpstr>Common Types of Networking Devices</vt:lpstr>
      <vt:lpstr>Networks Protocols</vt:lpstr>
      <vt:lpstr>EIA/TIA Standards</vt:lpstr>
      <vt:lpstr>Console Cable</vt:lpstr>
      <vt:lpstr>IP Addresses</vt:lpstr>
      <vt:lpstr>MAC Addresses</vt:lpstr>
      <vt:lpstr>What is a MAC Address Used for?</vt:lpstr>
      <vt:lpstr>Types of traffic</vt:lpstr>
      <vt:lpstr>OSI Model</vt:lpstr>
      <vt:lpstr>Data Flow in the OSI Model</vt:lpstr>
      <vt:lpstr>Data Flow in the OSI Model (2)</vt:lpstr>
      <vt:lpstr>OSI and TCP/IP Models Comparing</vt:lpstr>
      <vt:lpstr>Questions</vt:lpstr>
      <vt:lpstr>PowerPoint Presentation</vt:lpstr>
      <vt:lpstr>Different numeral systems</vt:lpstr>
      <vt:lpstr>Decimal Numeral System</vt:lpstr>
      <vt:lpstr>IPv4 Address</vt:lpstr>
      <vt:lpstr>Private IP addresses</vt:lpstr>
      <vt:lpstr>NAT – Network address translation</vt:lpstr>
      <vt:lpstr>Network masks</vt:lpstr>
      <vt:lpstr>Network masks example</vt:lpstr>
      <vt:lpstr>A quick challenge</vt:lpstr>
      <vt:lpstr>A quick challenge (2)</vt:lpstr>
      <vt:lpstr>A quick challenge (3)</vt:lpstr>
      <vt:lpstr>Reserved/Special IP Addresses</vt:lpstr>
      <vt:lpstr>Four addresses required</vt:lpstr>
      <vt:lpstr>ARP: Address Resolution  Protocol</vt:lpstr>
      <vt:lpstr>Direct communication (without router)</vt:lpstr>
      <vt:lpstr>Host-to-Host Communication With Routers </vt:lpstr>
      <vt:lpstr>Host-to-Host Communication With Routers (2) </vt:lpstr>
      <vt:lpstr>The MAC address table</vt:lpstr>
      <vt:lpstr>Command Line Introduction </vt:lpstr>
      <vt:lpstr>Command line</vt:lpstr>
      <vt:lpstr>Using the Help – “?”</vt:lpstr>
      <vt:lpstr>Using the Help – “?” (2)</vt:lpstr>
      <vt:lpstr>Using the Help – TAB</vt:lpstr>
      <vt:lpstr>Basic Connectivity Checks</vt:lpstr>
      <vt:lpstr>Questions</vt:lpstr>
      <vt:lpstr>PowerPoint Presentation</vt:lpstr>
      <vt:lpstr>Saving the configuration</vt:lpstr>
      <vt:lpstr>Loading the configuration</vt:lpstr>
      <vt:lpstr>Out-of-band vs in-band management</vt:lpstr>
      <vt:lpstr>In-band management</vt:lpstr>
      <vt:lpstr>Secure access - best practices </vt:lpstr>
      <vt:lpstr>Access (untagged) ports</vt:lpstr>
      <vt:lpstr>Trunk (tagged) ports</vt:lpstr>
      <vt:lpstr>Tagging between switches</vt:lpstr>
      <vt:lpstr>Trunk port details</vt:lpstr>
      <vt:lpstr>Questions</vt:lpstr>
      <vt:lpstr>PowerPoint Presentation</vt:lpstr>
      <vt:lpstr>What is the Spanning Tree Protocol?</vt:lpstr>
      <vt:lpstr>What is the Spanning Tree Protocol? (2)</vt:lpstr>
      <vt:lpstr>The STP algorithm</vt:lpstr>
      <vt:lpstr>STP tie-breakers</vt:lpstr>
      <vt:lpstr>Link costs (path cost)</vt:lpstr>
      <vt:lpstr>STP Priority</vt:lpstr>
      <vt:lpstr>STP Example</vt:lpstr>
      <vt:lpstr>Spanning Tree Protocol – Main Flavors</vt:lpstr>
      <vt:lpstr>PVST+</vt:lpstr>
      <vt:lpstr>PVST+ (2)</vt:lpstr>
      <vt:lpstr>PVST+ (3)</vt:lpstr>
      <vt:lpstr>The good and the bad about PVST+</vt:lpstr>
      <vt:lpstr>Questions</vt:lpstr>
      <vt:lpstr>PowerPoint Presentation</vt:lpstr>
      <vt:lpstr>What is DHCP?</vt:lpstr>
      <vt:lpstr>DHCP Components</vt:lpstr>
      <vt:lpstr>The DHCP Process</vt:lpstr>
      <vt:lpstr>DHCP Relay (2)</vt:lpstr>
      <vt:lpstr>DNS Introduction</vt:lpstr>
      <vt:lpstr>DNS “A” Records</vt:lpstr>
      <vt:lpstr>Switching vs Routing</vt:lpstr>
      <vt:lpstr>The Routing Table</vt:lpstr>
      <vt:lpstr>Default Gateway</vt:lpstr>
      <vt:lpstr>Default Gateway (2)</vt:lpstr>
      <vt:lpstr>The Rule of the Longest Match</vt:lpstr>
      <vt:lpstr>Direct routing</vt:lpstr>
      <vt:lpstr>Inter-VLAN Routing Using the Same Switch</vt:lpstr>
      <vt:lpstr>Inter-VLAN Routing Using External Switch </vt:lpstr>
      <vt:lpstr>Inter-VLAN Routing Using External Router</vt:lpstr>
      <vt:lpstr>Static Routes</vt:lpstr>
      <vt:lpstr>Questions</vt:lpstr>
      <vt:lpstr>PowerPoint Presentation</vt:lpstr>
      <vt:lpstr>Distance-vector vs link-state protocols</vt:lpstr>
      <vt:lpstr>RIP Metric: hop count</vt:lpstr>
      <vt:lpstr>OSPF Metric: cost</vt:lpstr>
      <vt:lpstr>Multiple protocols in the same network</vt:lpstr>
      <vt:lpstr>Administrative distance</vt:lpstr>
      <vt:lpstr>Wildcard masks</vt:lpstr>
      <vt:lpstr>OSPF terms: router ID</vt:lpstr>
      <vt:lpstr>OSPF terms (2)</vt:lpstr>
      <vt:lpstr>Wildcard masks</vt:lpstr>
      <vt:lpstr>The “network” command</vt:lpstr>
      <vt:lpstr>Single area OSPF configuration</vt:lpstr>
      <vt:lpstr>OSPF passive interface</vt:lpstr>
      <vt:lpstr>OSPF passive interface (2)</vt:lpstr>
      <vt:lpstr>Questions</vt:lpstr>
      <vt:lpstr>PowerPoint Presentation</vt:lpstr>
      <vt:lpstr>PowerPoint Presentation</vt:lpstr>
      <vt:lpstr>Topology details</vt:lpstr>
      <vt:lpstr>Questions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Yordanov, Vasil</cp:lastModifiedBy>
  <cp:revision>497</cp:revision>
  <dcterms:created xsi:type="dcterms:W3CDTF">2018-05-23T13:08:44Z</dcterms:created>
  <dcterms:modified xsi:type="dcterms:W3CDTF">2018-11-13T13:53:16Z</dcterms:modified>
</cp:coreProperties>
</file>